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305" r:id="rId3"/>
    <p:sldId id="280" r:id="rId4"/>
    <p:sldId id="287" r:id="rId5"/>
    <p:sldId id="304" r:id="rId6"/>
    <p:sldId id="288" r:id="rId7"/>
    <p:sldId id="281" r:id="rId8"/>
    <p:sldId id="303" r:id="rId9"/>
    <p:sldId id="302" r:id="rId10"/>
    <p:sldId id="282" r:id="rId11"/>
    <p:sldId id="291" r:id="rId12"/>
    <p:sldId id="290" r:id="rId13"/>
    <p:sldId id="292" r:id="rId14"/>
    <p:sldId id="298" r:id="rId15"/>
    <p:sldId id="294" r:id="rId16"/>
    <p:sldId id="295" r:id="rId17"/>
    <p:sldId id="296" r:id="rId18"/>
    <p:sldId id="307" r:id="rId19"/>
    <p:sldId id="308" r:id="rId20"/>
    <p:sldId id="309" r:id="rId21"/>
    <p:sldId id="310" r:id="rId22"/>
    <p:sldId id="263" r:id="rId23"/>
  </p:sldIdLst>
  <p:sldSz cx="9120188" cy="6840538"/>
  <p:notesSz cx="6797675" cy="9926638"/>
  <p:defaultTextStyle>
    <a:defPPr>
      <a:defRPr lang="pl-PL"/>
    </a:defPPr>
    <a:lvl1pPr marL="0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28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Wieckol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22323"/>
    <a:srgbClr val="FFCC99"/>
    <a:srgbClr val="F5822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505E3EF-67EA-436B-97B2-0124C06EBD24}" styleName="Styl pośredni 4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60" y="36"/>
      </p:cViewPr>
      <p:guideLst>
        <p:guide orient="horz" pos="2154"/>
        <p:guide pos="28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3029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Wieckol\Desktop\Gleby%20poligon\Zeszyt1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Wieckol\Desktop\Gleby%20poligon\Ocena%20wzrostu%20ro&#347;lin%20202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Wieckol\Desktop\Gleby%20poligon\Ocena%20wzrostu%20ro&#347;lin%20202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Wieckol\Desktop\Gleby%20poligon\Ocena%20wzrostu%20ro&#347;lin%20202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Wieckol\Desktop\Artyku&#322;%20LDD\LDD_Fig.%209_metale_AB%20(1)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Wieckol\Desktop\Artyku&#322;%20LDD\LDD_Fig.%209_metale_AB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593285214348207"/>
          <c:y val="5.1400554097404488E-2"/>
          <c:w val="0.65232890243558261"/>
          <c:h val="0.832619568387284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Arkusz1!$D$4</c:f>
              <c:strCache>
                <c:ptCount val="1"/>
                <c:pt idx="0">
                  <c:v>CM</c:v>
                </c:pt>
              </c:strCache>
            </c:strRef>
          </c:tx>
          <c:spPr>
            <a:pattFill prst="pct80">
              <a:fgClr>
                <a:schemeClr val="bg1"/>
              </a:fgClr>
              <a:bgClr>
                <a:schemeClr val="tx1"/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strRef>
              <c:f>Arkusz1!$E$3:$G$3</c:f>
              <c:strCache>
                <c:ptCount val="3"/>
                <c:pt idx="0">
                  <c:v>A1-A3</c:v>
                </c:pt>
                <c:pt idx="1">
                  <c:v>B1-B3</c:v>
                </c:pt>
                <c:pt idx="2">
                  <c:v>D1-D3</c:v>
                </c:pt>
              </c:strCache>
            </c:strRef>
          </c:cat>
          <c:val>
            <c:numRef>
              <c:f>Arkusz1!$E$4:$G$4</c:f>
              <c:numCache>
                <c:formatCode>General</c:formatCode>
                <c:ptCount val="3"/>
                <c:pt idx="0">
                  <c:v>37</c:v>
                </c:pt>
                <c:pt idx="1">
                  <c:v>32</c:v>
                </c:pt>
                <c:pt idx="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7B-4F8A-90D2-7745B2AD487C}"/>
            </c:ext>
          </c:extLst>
        </c:ser>
        <c:ser>
          <c:idx val="1"/>
          <c:order val="1"/>
          <c:tx>
            <c:strRef>
              <c:f>Arkusz1!$D$5</c:f>
              <c:strCache>
                <c:ptCount val="1"/>
                <c:pt idx="0">
                  <c:v>SM</c:v>
                </c:pt>
              </c:strCache>
            </c:strRef>
          </c:tx>
          <c:spPr>
            <a:pattFill prst="pct80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strRef>
              <c:f>Arkusz1!$E$3:$G$3</c:f>
              <c:strCache>
                <c:ptCount val="3"/>
                <c:pt idx="0">
                  <c:v>A1-A3</c:v>
                </c:pt>
                <c:pt idx="1">
                  <c:v>B1-B3</c:v>
                </c:pt>
                <c:pt idx="2">
                  <c:v>D1-D3</c:v>
                </c:pt>
              </c:strCache>
            </c:strRef>
          </c:cat>
          <c:val>
            <c:numRef>
              <c:f>Arkusz1!$E$5:$G$5</c:f>
              <c:numCache>
                <c:formatCode>General</c:formatCode>
                <c:ptCount val="3"/>
                <c:pt idx="0">
                  <c:v>12.5</c:v>
                </c:pt>
                <c:pt idx="1">
                  <c:v>12.5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7B-4F8A-90D2-7745B2AD487C}"/>
            </c:ext>
          </c:extLst>
        </c:ser>
        <c:ser>
          <c:idx val="2"/>
          <c:order val="2"/>
          <c:tx>
            <c:strRef>
              <c:f>Arkusz1!$D$6</c:f>
              <c:strCache>
                <c:ptCount val="1"/>
                <c:pt idx="0">
                  <c:v>AG</c:v>
                </c:pt>
              </c:strCache>
            </c:strRef>
          </c:tx>
          <c:spPr>
            <a:pattFill prst="sphere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strRef>
              <c:f>Arkusz1!$E$3:$G$3</c:f>
              <c:strCache>
                <c:ptCount val="3"/>
                <c:pt idx="0">
                  <c:v>A1-A3</c:v>
                </c:pt>
                <c:pt idx="1">
                  <c:v>B1-B3</c:v>
                </c:pt>
                <c:pt idx="2">
                  <c:v>D1-D3</c:v>
                </c:pt>
              </c:strCache>
            </c:strRef>
          </c:cat>
          <c:val>
            <c:numRef>
              <c:f>Arkusz1!$E$6:$G$6</c:f>
              <c:numCache>
                <c:formatCode>General</c:formatCode>
                <c:ptCount val="3"/>
                <c:pt idx="0">
                  <c:v>17</c:v>
                </c:pt>
                <c:pt idx="1">
                  <c:v>21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7B-4F8A-90D2-7745B2AD487C}"/>
            </c:ext>
          </c:extLst>
        </c:ser>
        <c:ser>
          <c:idx val="3"/>
          <c:order val="3"/>
          <c:tx>
            <c:strRef>
              <c:f>Arkusz1!$D$7</c:f>
              <c:strCache>
                <c:ptCount val="1"/>
                <c:pt idx="0">
                  <c:v>DL</c:v>
                </c:pt>
              </c:strCache>
            </c:strRef>
          </c:tx>
          <c:spPr>
            <a:pattFill prst="shingle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strRef>
              <c:f>Arkusz1!$E$3:$G$3</c:f>
              <c:strCache>
                <c:ptCount val="3"/>
                <c:pt idx="0">
                  <c:v>A1-A3</c:v>
                </c:pt>
                <c:pt idx="1">
                  <c:v>B1-B3</c:v>
                </c:pt>
                <c:pt idx="2">
                  <c:v>D1-D3</c:v>
                </c:pt>
              </c:strCache>
            </c:strRef>
          </c:cat>
          <c:val>
            <c:numRef>
              <c:f>Arkusz1!$E$7:$G$7</c:f>
              <c:numCache>
                <c:formatCode>General</c:formatCode>
                <c:ptCount val="3"/>
                <c:pt idx="0">
                  <c:v>15</c:v>
                </c:pt>
                <c:pt idx="1">
                  <c:v>10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7B-4F8A-90D2-7745B2AD487C}"/>
            </c:ext>
          </c:extLst>
        </c:ser>
        <c:ser>
          <c:idx val="4"/>
          <c:order val="4"/>
          <c:tx>
            <c:strRef>
              <c:f>Arkusz1!$D$8</c:f>
              <c:strCache>
                <c:ptCount val="1"/>
                <c:pt idx="0">
                  <c:v>ES</c:v>
                </c:pt>
              </c:strCache>
            </c:strRef>
          </c:tx>
          <c:spPr>
            <a:pattFill prst="pct5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</a:ln>
          </c:spPr>
          <c:invertIfNegative val="0"/>
          <c:cat>
            <c:strRef>
              <c:f>Arkusz1!$E$3:$G$3</c:f>
              <c:strCache>
                <c:ptCount val="3"/>
                <c:pt idx="0">
                  <c:v>A1-A3</c:v>
                </c:pt>
                <c:pt idx="1">
                  <c:v>B1-B3</c:v>
                </c:pt>
                <c:pt idx="2">
                  <c:v>D1-D3</c:v>
                </c:pt>
              </c:strCache>
            </c:strRef>
          </c:cat>
          <c:val>
            <c:numRef>
              <c:f>Arkusz1!$E$8:$G$8</c:f>
              <c:numCache>
                <c:formatCode>General</c:formatCode>
                <c:ptCount val="3"/>
                <c:pt idx="0">
                  <c:v>20</c:v>
                </c:pt>
                <c:pt idx="1">
                  <c:v>22</c:v>
                </c:pt>
                <c:pt idx="2">
                  <c:v>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7B-4F8A-90D2-7745B2AD4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overlap val="100"/>
        <c:axId val="39800832"/>
        <c:axId val="40019456"/>
      </c:barChart>
      <c:catAx>
        <c:axId val="39800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40019456"/>
        <c:crosses val="autoZero"/>
        <c:auto val="1"/>
        <c:lblAlgn val="ctr"/>
        <c:lblOffset val="100"/>
        <c:noMultiLvlLbl val="0"/>
      </c:catAx>
      <c:valAx>
        <c:axId val="40019456"/>
        <c:scaling>
          <c:orientation val="minMax"/>
        </c:scaling>
        <c:delete val="0"/>
        <c:axPos val="l"/>
        <c:majorGridlines>
          <c:spPr>
            <a:ln w="6350">
              <a:noFill/>
              <a:prstDash val="dash"/>
            </a:ln>
          </c:spPr>
        </c:majorGridlines>
        <c:numFmt formatCode="0%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39800832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118525039998935"/>
          <c:y val="0.14672761982651908"/>
          <c:w val="0.73730281423598765"/>
          <c:h val="0.657708744941250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'Wykres wzrostu'!$C$18</c:f>
              <c:strCache>
                <c:ptCount val="1"/>
                <c:pt idx="0">
                  <c:v>Kwiecień, 2021</c:v>
                </c:pt>
              </c:strCache>
            </c:strRef>
          </c:tx>
          <c:spPr>
            <a:solidFill>
              <a:srgbClr val="F5822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'Wykres wzrostu'!$D$19:$G$19</c:f>
                <c:numCache>
                  <c:formatCode>General</c:formatCode>
                  <c:ptCount val="4"/>
                  <c:pt idx="0">
                    <c:v>7.1608944337218858</c:v>
                  </c:pt>
                  <c:pt idx="1">
                    <c:v>3.5738952520642338</c:v>
                  </c:pt>
                  <c:pt idx="2">
                    <c:v>7.0327965470876004</c:v>
                  </c:pt>
                  <c:pt idx="3">
                    <c:v>8.6300215948323515</c:v>
                  </c:pt>
                </c:numCache>
              </c:numRef>
            </c:plus>
            <c:minus>
              <c:numRef>
                <c:f>'Wykres wzrostu'!$D$19:$G$19</c:f>
                <c:numCache>
                  <c:formatCode>General</c:formatCode>
                  <c:ptCount val="4"/>
                  <c:pt idx="0">
                    <c:v>7.1608944337218858</c:v>
                  </c:pt>
                  <c:pt idx="1">
                    <c:v>3.5738952520642338</c:v>
                  </c:pt>
                  <c:pt idx="2">
                    <c:v>7.0327965470876004</c:v>
                  </c:pt>
                  <c:pt idx="3">
                    <c:v>8.6300215948323515</c:v>
                  </c:pt>
                </c:numCache>
              </c:numRef>
            </c:minus>
          </c:errBars>
          <c:cat>
            <c:strRef>
              <c:f>'Wykres wzrostu'!$D$17:$G$17</c:f>
              <c:strCache>
                <c:ptCount val="4"/>
                <c:pt idx="0">
                  <c:v>Cornus sanguinea</c:v>
                </c:pt>
                <c:pt idx="1">
                  <c:v>Ligustrum vulgare</c:v>
                </c:pt>
                <c:pt idx="2">
                  <c:v>Hippophae rhamnoides</c:v>
                </c:pt>
                <c:pt idx="3">
                  <c:v>Crataegus monogyna</c:v>
                </c:pt>
              </c:strCache>
            </c:strRef>
          </c:cat>
          <c:val>
            <c:numRef>
              <c:f>'Wykres wzrostu'!$D$18:$G$18</c:f>
              <c:numCache>
                <c:formatCode>0.0</c:formatCode>
                <c:ptCount val="4"/>
                <c:pt idx="0">
                  <c:v>34.375</c:v>
                </c:pt>
                <c:pt idx="1">
                  <c:v>16</c:v>
                </c:pt>
                <c:pt idx="2">
                  <c:v>43.625</c:v>
                </c:pt>
                <c:pt idx="3">
                  <c:v>50.25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7A-490E-A8BE-1E20D7886361}"/>
            </c:ext>
          </c:extLst>
        </c:ser>
        <c:ser>
          <c:idx val="1"/>
          <c:order val="1"/>
          <c:tx>
            <c:strRef>
              <c:f>'Wykres wzrostu'!$C$20</c:f>
              <c:strCache>
                <c:ptCount val="1"/>
                <c:pt idx="0">
                  <c:v>Maj, 2022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'Wykres wzrostu'!$D$21:$G$21</c:f>
                <c:numCache>
                  <c:formatCode>General</c:formatCode>
                  <c:ptCount val="4"/>
                  <c:pt idx="1">
                    <c:v>13.521350638043641</c:v>
                  </c:pt>
                  <c:pt idx="2">
                    <c:v>11.199724261311601</c:v>
                  </c:pt>
                  <c:pt idx="3">
                    <c:v>13.205073204391308</c:v>
                  </c:pt>
                </c:numCache>
              </c:numRef>
            </c:plus>
            <c:minus>
              <c:numRef>
                <c:f>'Wykres wzrostu'!$D$21:$G$21</c:f>
                <c:numCache>
                  <c:formatCode>General</c:formatCode>
                  <c:ptCount val="4"/>
                  <c:pt idx="1">
                    <c:v>13.521350638043641</c:v>
                  </c:pt>
                  <c:pt idx="2">
                    <c:v>11.199724261311601</c:v>
                  </c:pt>
                  <c:pt idx="3">
                    <c:v>13.205073204391308</c:v>
                  </c:pt>
                </c:numCache>
              </c:numRef>
            </c:minus>
          </c:errBars>
          <c:cat>
            <c:strRef>
              <c:f>'Wykres wzrostu'!$D$17:$G$17</c:f>
              <c:strCache>
                <c:ptCount val="4"/>
                <c:pt idx="0">
                  <c:v>Cornus sanguinea</c:v>
                </c:pt>
                <c:pt idx="1">
                  <c:v>Ligustrum vulgare</c:v>
                </c:pt>
                <c:pt idx="2">
                  <c:v>Hippophae rhamnoides</c:v>
                </c:pt>
                <c:pt idx="3">
                  <c:v>Crataegus monogyna</c:v>
                </c:pt>
              </c:strCache>
            </c:strRef>
          </c:cat>
          <c:val>
            <c:numRef>
              <c:f>'Wykres wzrostu'!$D$20:$G$20</c:f>
              <c:numCache>
                <c:formatCode>0.000</c:formatCode>
                <c:ptCount val="4"/>
                <c:pt idx="1">
                  <c:v>48.42307692307692</c:v>
                </c:pt>
                <c:pt idx="2">
                  <c:v>43.058823529411768</c:v>
                </c:pt>
                <c:pt idx="3">
                  <c:v>50.09375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7A-490E-A8BE-1E20D78863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294976"/>
        <c:axId val="53296512"/>
      </c:barChart>
      <c:catAx>
        <c:axId val="53294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i="1"/>
            </a:pPr>
            <a:endParaRPr lang="es-ES"/>
          </a:p>
        </c:txPr>
        <c:crossAx val="53296512"/>
        <c:crosses val="autoZero"/>
        <c:auto val="1"/>
        <c:lblAlgn val="ctr"/>
        <c:lblOffset val="100"/>
        <c:noMultiLvlLbl val="0"/>
      </c:catAx>
      <c:valAx>
        <c:axId val="532965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pl-PL" b="0"/>
                  <a:t>Wysokość</a:t>
                </a:r>
                <a:r>
                  <a:rPr lang="en-US" b="0"/>
                  <a:t>, cm</a:t>
                </a:r>
              </a:p>
            </c:rich>
          </c:tx>
          <c:layout>
            <c:manualLayout>
              <c:xMode val="edge"/>
              <c:yMode val="edge"/>
              <c:x val="3.7839022806742721E-2"/>
              <c:y val="0.2559121527770061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53294976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.27832398102153283"/>
          <c:y val="4.7866157884092694E-2"/>
          <c:w val="0.48564584997527482"/>
          <c:h val="9.4386996013316349E-2"/>
        </c:manualLayout>
      </c:layout>
      <c:overlay val="0"/>
      <c:spPr>
        <a:ln>
          <a:noFill/>
        </a:ln>
      </c:sp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569618008829409"/>
          <c:y val="0.14211108746541817"/>
          <c:w val="0.78913607773756933"/>
          <c:h val="0.676436594074389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'Wykres wzrostu'!$K$18</c:f>
              <c:strCache>
                <c:ptCount val="1"/>
                <c:pt idx="0">
                  <c:v>Kwiecień, 2021</c:v>
                </c:pt>
              </c:strCache>
            </c:strRef>
          </c:tx>
          <c:spPr>
            <a:solidFill>
              <a:srgbClr val="F5822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'Wykres wzrostu'!$L$19:$O$19</c:f>
                <c:numCache>
                  <c:formatCode>General</c:formatCode>
                  <c:ptCount val="4"/>
                  <c:pt idx="0">
                    <c:v>9.4061351674255</c:v>
                  </c:pt>
                  <c:pt idx="1">
                    <c:v>2.4525805828048752</c:v>
                  </c:pt>
                  <c:pt idx="2">
                    <c:v>7.8850645161750181</c:v>
                  </c:pt>
                  <c:pt idx="3">
                    <c:v>16.794829200643512</c:v>
                  </c:pt>
                </c:numCache>
              </c:numRef>
            </c:plus>
            <c:minus>
              <c:numRef>
                <c:f>'Wykres wzrostu'!$L$19:$O$19</c:f>
                <c:numCache>
                  <c:formatCode>General</c:formatCode>
                  <c:ptCount val="4"/>
                  <c:pt idx="0">
                    <c:v>9.4061351674255</c:v>
                  </c:pt>
                  <c:pt idx="1">
                    <c:v>2.4525805828048752</c:v>
                  </c:pt>
                  <c:pt idx="2">
                    <c:v>7.8850645161750181</c:v>
                  </c:pt>
                  <c:pt idx="3">
                    <c:v>16.794829200643512</c:v>
                  </c:pt>
                </c:numCache>
              </c:numRef>
            </c:minus>
          </c:errBars>
          <c:cat>
            <c:strRef>
              <c:f>'Wykres wzrostu'!$L$17:$O$17</c:f>
              <c:strCache>
                <c:ptCount val="4"/>
                <c:pt idx="0">
                  <c:v>Cornus sanguinea</c:v>
                </c:pt>
                <c:pt idx="1">
                  <c:v>Ligustrum vulgare</c:v>
                </c:pt>
                <c:pt idx="2">
                  <c:v>Hippophae rhamnoides</c:v>
                </c:pt>
                <c:pt idx="3">
                  <c:v>Crataegus monogyna</c:v>
                </c:pt>
              </c:strCache>
            </c:strRef>
          </c:cat>
          <c:val>
            <c:numRef>
              <c:f>'Wykres wzrostu'!$L$18:$O$18</c:f>
              <c:numCache>
                <c:formatCode>0.0</c:formatCode>
                <c:ptCount val="4"/>
                <c:pt idx="0">
                  <c:v>29.791666666666668</c:v>
                </c:pt>
                <c:pt idx="1">
                  <c:v>15.666666666666666</c:v>
                </c:pt>
                <c:pt idx="2">
                  <c:v>36.083333333333336</c:v>
                </c:pt>
                <c:pt idx="3">
                  <c:v>45.458333333333336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91-4A05-90EE-3BEDA476FE08}"/>
            </c:ext>
          </c:extLst>
        </c:ser>
        <c:ser>
          <c:idx val="1"/>
          <c:order val="1"/>
          <c:tx>
            <c:strRef>
              <c:f>'Wykres wzrostu'!$K$20</c:f>
              <c:strCache>
                <c:ptCount val="1"/>
                <c:pt idx="0">
                  <c:v>Maj, 2022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'Wykres wzrostu'!$L$21:$O$21</c:f>
                <c:numCache>
                  <c:formatCode>General</c:formatCode>
                  <c:ptCount val="4"/>
                  <c:pt idx="1">
                    <c:v>9.0080373468422774</c:v>
                  </c:pt>
                  <c:pt idx="2">
                    <c:v>11.110772941713774</c:v>
                  </c:pt>
                  <c:pt idx="3">
                    <c:v>16.44928409896373</c:v>
                  </c:pt>
                </c:numCache>
              </c:numRef>
            </c:plus>
            <c:minus>
              <c:numRef>
                <c:f>'Wykres wzrostu'!$L$21:$O$21</c:f>
                <c:numCache>
                  <c:formatCode>General</c:formatCode>
                  <c:ptCount val="4"/>
                  <c:pt idx="1">
                    <c:v>9.0080373468422774</c:v>
                  </c:pt>
                  <c:pt idx="2">
                    <c:v>11.110772941713774</c:v>
                  </c:pt>
                  <c:pt idx="3">
                    <c:v>16.44928409896373</c:v>
                  </c:pt>
                </c:numCache>
              </c:numRef>
            </c:minus>
          </c:errBars>
          <c:cat>
            <c:strRef>
              <c:f>'Wykres wzrostu'!$L$17:$O$17</c:f>
              <c:strCache>
                <c:ptCount val="4"/>
                <c:pt idx="0">
                  <c:v>Cornus sanguinea</c:v>
                </c:pt>
                <c:pt idx="1">
                  <c:v>Ligustrum vulgare</c:v>
                </c:pt>
                <c:pt idx="2">
                  <c:v>Hippophae rhamnoides</c:v>
                </c:pt>
                <c:pt idx="3">
                  <c:v>Crataegus monogyna</c:v>
                </c:pt>
              </c:strCache>
            </c:strRef>
          </c:cat>
          <c:val>
            <c:numRef>
              <c:f>'Wykres wzrostu'!$L$20:$O$20</c:f>
              <c:numCache>
                <c:formatCode>0.00</c:formatCode>
                <c:ptCount val="4"/>
                <c:pt idx="1">
                  <c:v>50.75</c:v>
                </c:pt>
                <c:pt idx="2">
                  <c:v>41.166666666666664</c:v>
                </c:pt>
                <c:pt idx="3">
                  <c:v>45.5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91-4A05-90EE-3BEDA476FE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574656"/>
        <c:axId val="54016256"/>
      </c:barChart>
      <c:catAx>
        <c:axId val="53574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i="1"/>
            </a:pPr>
            <a:endParaRPr lang="es-ES"/>
          </a:p>
        </c:txPr>
        <c:crossAx val="54016256"/>
        <c:crosses val="autoZero"/>
        <c:auto val="1"/>
        <c:lblAlgn val="ctr"/>
        <c:lblOffset val="100"/>
        <c:noMultiLvlLbl val="0"/>
      </c:catAx>
      <c:valAx>
        <c:axId val="540162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pl-PL" b="0"/>
                  <a:t>Wysokość</a:t>
                </a:r>
                <a:r>
                  <a:rPr lang="en-US" b="0"/>
                  <a:t>, cm</a:t>
                </a:r>
              </a:p>
            </c:rich>
          </c:tx>
          <c:layout>
            <c:manualLayout>
              <c:xMode val="edge"/>
              <c:yMode val="edge"/>
              <c:x val="4.9196711666463763E-2"/>
              <c:y val="0.28841560464180055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accent1"/>
            </a:solidFill>
          </a:ln>
        </c:spPr>
        <c:crossAx val="53574656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.27755609049368168"/>
          <c:y val="3.9158410357016338E-2"/>
          <c:w val="0.47558456973293767"/>
          <c:h val="9.724721770303929E-2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418869688412572"/>
          <c:y val="0.13095636884020304"/>
          <c:w val="0.77995954634111098"/>
          <c:h val="0.748613180109243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trzcina!$J$12</c:f>
              <c:strCache>
                <c:ptCount val="1"/>
                <c:pt idx="0">
                  <c:v>Kwiecień, 2021</c:v>
                </c:pt>
              </c:strCache>
            </c:strRef>
          </c:tx>
          <c:spPr>
            <a:solidFill>
              <a:srgbClr val="F5822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trzcina!$J$14:$K$14</c:f>
                <c:numCache>
                  <c:formatCode>General</c:formatCode>
                  <c:ptCount val="2"/>
                  <c:pt idx="0">
                    <c:v>2.6328346286499236</c:v>
                  </c:pt>
                  <c:pt idx="1">
                    <c:v>9.363452484219831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(trzcina!$I$13;trzcina!$I$15)</c:f>
              <c:strCache>
                <c:ptCount val="2"/>
                <c:pt idx="0">
                  <c:v>pokrywa dwuwarstwowa</c:v>
                </c:pt>
                <c:pt idx="1">
                  <c:v>pokrywa wielowarstwowa</c:v>
                </c:pt>
              </c:strCache>
            </c:strRef>
          </c:cat>
          <c:val>
            <c:numRef>
              <c:f>(trzcina!$J$13;trzcina!$J$15)</c:f>
              <c:numCache>
                <c:formatCode>0.00</c:formatCode>
                <c:ptCount val="2"/>
                <c:pt idx="0">
                  <c:v>7.75</c:v>
                </c:pt>
                <c:pt idx="1">
                  <c:v>8.25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7C-44B3-86C8-5108F362F0C1}"/>
            </c:ext>
          </c:extLst>
        </c:ser>
        <c:ser>
          <c:idx val="1"/>
          <c:order val="1"/>
          <c:tx>
            <c:strRef>
              <c:f>trzcina!$K$12</c:f>
              <c:strCache>
                <c:ptCount val="1"/>
                <c:pt idx="0">
                  <c:v>Maj, 2022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trzcina!$J$16:$K$16</c:f>
                <c:numCache>
                  <c:formatCode>General</c:formatCode>
                  <c:ptCount val="2"/>
                  <c:pt idx="0">
                    <c:v>2.1373305355470449</c:v>
                  </c:pt>
                  <c:pt idx="1">
                    <c:v>7.3957399695344757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(trzcina!$I$13;trzcina!$I$15)</c:f>
              <c:strCache>
                <c:ptCount val="2"/>
                <c:pt idx="0">
                  <c:v>pokrywa dwuwarstwowa</c:v>
                </c:pt>
                <c:pt idx="1">
                  <c:v>pokrywa wielowarstwowa</c:v>
                </c:pt>
              </c:strCache>
            </c:strRef>
          </c:cat>
          <c:val>
            <c:numRef>
              <c:f>(trzcina!$K$13;trzcina!$K$15)</c:f>
              <c:numCache>
                <c:formatCode>0.00</c:formatCode>
                <c:ptCount val="2"/>
                <c:pt idx="0">
                  <c:v>42.083333333333336</c:v>
                </c:pt>
                <c:pt idx="1">
                  <c:v>41.833333333333336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7C-44B3-86C8-5108F362F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52832"/>
        <c:axId val="85354368"/>
      </c:barChart>
      <c:catAx>
        <c:axId val="85352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85354368"/>
        <c:crosses val="autoZero"/>
        <c:auto val="1"/>
        <c:lblAlgn val="ctr"/>
        <c:lblOffset val="100"/>
        <c:noMultiLvlLbl val="0"/>
      </c:catAx>
      <c:valAx>
        <c:axId val="853543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pl-PL" b="0"/>
                  <a:t>Wysokość</a:t>
                </a:r>
                <a:r>
                  <a:rPr lang="en-US" b="0"/>
                  <a:t>, cm</a:t>
                </a:r>
              </a:p>
            </c:rich>
          </c:tx>
          <c:layout>
            <c:manualLayout>
              <c:xMode val="edge"/>
              <c:yMode val="edge"/>
              <c:x val="1.6666628813988532E-2"/>
              <c:y val="0.33598305287981134"/>
            </c:manualLayout>
          </c:layout>
          <c:overlay val="0"/>
        </c:title>
        <c:numFmt formatCode="0" sourceLinked="0"/>
        <c:majorTickMark val="out"/>
        <c:minorTickMark val="out"/>
        <c:tickLblPos val="nextTo"/>
        <c:crossAx val="85352832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.28203386981934053"/>
          <c:y val="0"/>
          <c:w val="0.43227966618480207"/>
          <c:h val="0.12612420147096298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571420792766138E-2"/>
          <c:y val="2.9027946190627135E-2"/>
          <c:w val="0.76099968538277996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Arkusz1!$D$7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Arkusz1!$C$8:$C$10</c:f>
              <c:strCache>
                <c:ptCount val="3"/>
                <c:pt idx="0">
                  <c:v>pH</c:v>
                </c:pt>
                <c:pt idx="1">
                  <c:v>EC </c:v>
                </c:pt>
                <c:pt idx="2">
                  <c:v>OM</c:v>
                </c:pt>
              </c:strCache>
            </c:strRef>
          </c:cat>
          <c:val>
            <c:numRef>
              <c:f>Arkusz1!$D$8:$D$10</c:f>
              <c:numCache>
                <c:formatCode>General</c:formatCode>
                <c:ptCount val="3"/>
                <c:pt idx="0">
                  <c:v>8.1</c:v>
                </c:pt>
                <c:pt idx="1">
                  <c:v>6.94</c:v>
                </c:pt>
                <c:pt idx="2">
                  <c:v>23.05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C9-43EA-8E57-C9491216A23F}"/>
            </c:ext>
          </c:extLst>
        </c:ser>
        <c:ser>
          <c:idx val="1"/>
          <c:order val="1"/>
          <c:tx>
            <c:strRef>
              <c:f>Arkusz1!$E$7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8.7776550851536208E-3"/>
                  <c:y val="-8.61007609408982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C9-43EA-8E57-C9491216A23F}"/>
                </c:ext>
              </c:extLst>
            </c:dLbl>
            <c:dLbl>
              <c:idx val="2"/>
              <c:layout>
                <c:manualLayout>
                  <c:x val="2.7777777777777779E-3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C9-43EA-8E57-C9491216A2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tx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Arkusz1!$C$8:$C$10</c:f>
              <c:strCache>
                <c:ptCount val="3"/>
                <c:pt idx="0">
                  <c:v>pH</c:v>
                </c:pt>
                <c:pt idx="1">
                  <c:v>EC </c:v>
                </c:pt>
                <c:pt idx="2">
                  <c:v>OM</c:v>
                </c:pt>
              </c:strCache>
            </c:strRef>
          </c:cat>
          <c:val>
            <c:numRef>
              <c:f>Arkusz1!$E$8:$E$10</c:f>
              <c:numCache>
                <c:formatCode>General</c:formatCode>
                <c:ptCount val="3"/>
                <c:pt idx="0">
                  <c:v>7.67</c:v>
                </c:pt>
                <c:pt idx="1">
                  <c:v>2.92</c:v>
                </c:pt>
                <c:pt idx="2">
                  <c:v>23.54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C9-43EA-8E57-C9491216A23F}"/>
            </c:ext>
          </c:extLst>
        </c:ser>
        <c:ser>
          <c:idx val="2"/>
          <c:order val="2"/>
          <c:tx>
            <c:strRef>
              <c:f>Arkusz1!$F$7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Arkusz1!$C$8:$C$10</c:f>
              <c:strCache>
                <c:ptCount val="3"/>
                <c:pt idx="0">
                  <c:v>pH</c:v>
                </c:pt>
                <c:pt idx="1">
                  <c:v>EC </c:v>
                </c:pt>
                <c:pt idx="2">
                  <c:v>OM</c:v>
                </c:pt>
              </c:strCache>
            </c:strRef>
          </c:cat>
          <c:val>
            <c:numRef>
              <c:f>Arkusz1!$F$8:$F$10</c:f>
              <c:numCache>
                <c:formatCode>General</c:formatCode>
                <c:ptCount val="3"/>
                <c:pt idx="0">
                  <c:v>7.5</c:v>
                </c:pt>
                <c:pt idx="1">
                  <c:v>0.7</c:v>
                </c:pt>
                <c:pt idx="2">
                  <c:v>20.14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C9-43EA-8E57-C9491216A2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662144"/>
        <c:axId val="166663680"/>
      </c:barChart>
      <c:catAx>
        <c:axId val="166662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s-ES"/>
          </a:p>
        </c:txPr>
        <c:crossAx val="166663680"/>
        <c:crosses val="autoZero"/>
        <c:auto val="1"/>
        <c:lblAlgn val="ctr"/>
        <c:lblOffset val="100"/>
        <c:noMultiLvlLbl val="0"/>
      </c:catAx>
      <c:valAx>
        <c:axId val="166663680"/>
        <c:scaling>
          <c:orientation val="minMax"/>
          <c:max val="3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s-ES"/>
          </a:p>
        </c:txPr>
        <c:crossAx val="166662144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85491487567419522"/>
          <c:y val="0.33848919837719899"/>
          <c:w val="0.13839300804397361"/>
          <c:h val="0.24634240834008383"/>
        </c:manualLayout>
      </c:layout>
      <c:overlay val="0"/>
      <c:txPr>
        <a:bodyPr/>
        <a:lstStyle/>
        <a:p>
          <a:pPr>
            <a:defRPr sz="1200" b="1"/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440450451480046E-2"/>
          <c:y val="5.0241602713007344E-2"/>
          <c:w val="0.78184595145780666"/>
          <c:h val="0.854669301533772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Arkusz1!$J$7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Arkusz1!$I$8:$I$10</c:f>
              <c:strCache>
                <c:ptCount val="3"/>
                <c:pt idx="0">
                  <c:v>pH</c:v>
                </c:pt>
                <c:pt idx="1">
                  <c:v>EC </c:v>
                </c:pt>
                <c:pt idx="2">
                  <c:v>OM</c:v>
                </c:pt>
              </c:strCache>
            </c:strRef>
          </c:cat>
          <c:val>
            <c:numRef>
              <c:f>Arkusz1!$J$8:$J$10</c:f>
              <c:numCache>
                <c:formatCode>General</c:formatCode>
                <c:ptCount val="3"/>
                <c:pt idx="0">
                  <c:v>8</c:v>
                </c:pt>
                <c:pt idx="1">
                  <c:v>6.6</c:v>
                </c:pt>
                <c:pt idx="2">
                  <c:v>22.95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D4-45D9-B008-7AE224FC6568}"/>
            </c:ext>
          </c:extLst>
        </c:ser>
        <c:ser>
          <c:idx val="1"/>
          <c:order val="1"/>
          <c:tx>
            <c:strRef>
              <c:f>Arkusz1!$K$7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Arkusz1!$I$8:$I$10</c:f>
              <c:strCache>
                <c:ptCount val="3"/>
                <c:pt idx="0">
                  <c:v>pH</c:v>
                </c:pt>
                <c:pt idx="1">
                  <c:v>EC </c:v>
                </c:pt>
                <c:pt idx="2">
                  <c:v>OM</c:v>
                </c:pt>
              </c:strCache>
            </c:strRef>
          </c:cat>
          <c:val>
            <c:numRef>
              <c:f>Arkusz1!$K$8:$K$10</c:f>
              <c:numCache>
                <c:formatCode>General</c:formatCode>
                <c:ptCount val="3"/>
                <c:pt idx="0">
                  <c:v>7.7</c:v>
                </c:pt>
                <c:pt idx="1">
                  <c:v>2.6</c:v>
                </c:pt>
                <c:pt idx="2">
                  <c:v>25.34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D4-45D9-B008-7AE224FC6568}"/>
            </c:ext>
          </c:extLst>
        </c:ser>
        <c:ser>
          <c:idx val="2"/>
          <c:order val="2"/>
          <c:tx>
            <c:strRef>
              <c:f>Arkusz1!$L$7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Arkusz1!$I$8:$I$10</c:f>
              <c:strCache>
                <c:ptCount val="3"/>
                <c:pt idx="0">
                  <c:v>pH</c:v>
                </c:pt>
                <c:pt idx="1">
                  <c:v>EC </c:v>
                </c:pt>
                <c:pt idx="2">
                  <c:v>OM</c:v>
                </c:pt>
              </c:strCache>
            </c:strRef>
          </c:cat>
          <c:val>
            <c:numRef>
              <c:f>Arkusz1!$L$8:$L$10</c:f>
              <c:numCache>
                <c:formatCode>General</c:formatCode>
                <c:ptCount val="3"/>
                <c:pt idx="0">
                  <c:v>7.4</c:v>
                </c:pt>
                <c:pt idx="1">
                  <c:v>1.03</c:v>
                </c:pt>
                <c:pt idx="2">
                  <c:v>20.48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D4-45D9-B008-7AE224FC6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072576"/>
        <c:axId val="196074112"/>
      </c:barChart>
      <c:catAx>
        <c:axId val="196072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s-ES"/>
          </a:p>
        </c:txPr>
        <c:crossAx val="196074112"/>
        <c:crosses val="autoZero"/>
        <c:auto val="1"/>
        <c:lblAlgn val="ctr"/>
        <c:lblOffset val="100"/>
        <c:noMultiLvlLbl val="0"/>
      </c:catAx>
      <c:valAx>
        <c:axId val="196074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s-ES"/>
          </a:p>
        </c:txPr>
        <c:crossAx val="196072576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overlay val="0"/>
      <c:txPr>
        <a:bodyPr/>
        <a:lstStyle/>
        <a:p>
          <a:pPr>
            <a:defRPr sz="1200" b="1"/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25880075579113"/>
          <c:y val="0.12639366567473381"/>
          <c:w val="0.7511462851220333"/>
          <c:h val="0.773077123637690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'Metale (A i B)'!$E$3</c:f>
              <c:strCache>
                <c:ptCount val="1"/>
                <c:pt idx="0">
                  <c:v>Poligon badawczy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00FF"/>
              </a:solidFill>
            </a:ln>
          </c:spPr>
          <c:invertIfNegative val="0"/>
          <c:cat>
            <c:strRef>
              <c:f>'Metale (A i B)'!$C$4:$C$6</c:f>
              <c:strCache>
                <c:ptCount val="3"/>
                <c:pt idx="0">
                  <c:v>As</c:v>
                </c:pt>
                <c:pt idx="1">
                  <c:v>Cd</c:v>
                </c:pt>
                <c:pt idx="2">
                  <c:v>Ni</c:v>
                </c:pt>
              </c:strCache>
            </c:strRef>
          </c:cat>
          <c:val>
            <c:numRef>
              <c:f>'Metale (A i B)'!$E$4:$E$6</c:f>
              <c:numCache>
                <c:formatCode>General</c:formatCode>
                <c:ptCount val="3"/>
                <c:pt idx="0">
                  <c:v>8</c:v>
                </c:pt>
                <c:pt idx="1">
                  <c:v>2</c:v>
                </c:pt>
                <c:pt idx="2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83-4B72-838C-88E4B6651682}"/>
            </c:ext>
          </c:extLst>
        </c:ser>
        <c:ser>
          <c:idx val="0"/>
          <c:order val="1"/>
          <c:tx>
            <c:strRef>
              <c:f>'Metale (A i B)'!$D$3</c:f>
              <c:strCache>
                <c:ptCount val="1"/>
                <c:pt idx="0">
                  <c:v>Dopuszczalny limit</c:v>
                </c:pt>
              </c:strCache>
            </c:strRef>
          </c:tx>
          <c:spPr>
            <a:noFill/>
            <a:ln w="25400" cmpd="sng">
              <a:solidFill>
                <a:srgbClr val="FF0000"/>
              </a:solidFill>
            </a:ln>
          </c:spPr>
          <c:invertIfNegative val="0"/>
          <c:cat>
            <c:strRef>
              <c:f>'Metale (A i B)'!$C$4:$C$6</c:f>
              <c:strCache>
                <c:ptCount val="3"/>
                <c:pt idx="0">
                  <c:v>As</c:v>
                </c:pt>
                <c:pt idx="1">
                  <c:v>Cd</c:v>
                </c:pt>
                <c:pt idx="2">
                  <c:v>Ni</c:v>
                </c:pt>
              </c:strCache>
            </c:strRef>
          </c:cat>
          <c:val>
            <c:numRef>
              <c:f>'Metale (A i B)'!$D$4:$D$6</c:f>
              <c:numCache>
                <c:formatCode>General</c:formatCode>
                <c:ptCount val="3"/>
                <c:pt idx="0">
                  <c:v>50</c:v>
                </c:pt>
                <c:pt idx="1">
                  <c:v>10</c:v>
                </c:pt>
                <c:pt idx="2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83-4B72-838C-88E4B66516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073728"/>
        <c:axId val="218084864"/>
      </c:barChart>
      <c:catAx>
        <c:axId val="218073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s-ES"/>
          </a:p>
        </c:txPr>
        <c:crossAx val="218084864"/>
        <c:crosses val="autoZero"/>
        <c:auto val="1"/>
        <c:lblAlgn val="ctr"/>
        <c:lblOffset val="100"/>
        <c:noMultiLvlLbl val="0"/>
      </c:catAx>
      <c:valAx>
        <c:axId val="2180848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pl-PL" b="0" dirty="0"/>
                  <a:t>Stężenie</a:t>
                </a:r>
                <a:r>
                  <a:rPr lang="en-US" b="0" dirty="0"/>
                  <a:t> (mg·kg</a:t>
                </a:r>
                <a:r>
                  <a:rPr lang="en-US" b="0" baseline="30000" dirty="0"/>
                  <a:t>-1</a:t>
                </a:r>
                <a:r>
                  <a:rPr lang="en-US" b="0" dirty="0"/>
                  <a:t>)
</a:t>
                </a:r>
              </a:p>
            </c:rich>
          </c:tx>
          <c:layout>
            <c:manualLayout>
              <c:xMode val="edge"/>
              <c:yMode val="edge"/>
              <c:x val="3.6281173955944944E-3"/>
              <c:y val="0.26089203732476585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spPr>
          <a:ln>
            <a:solidFill>
              <a:schemeClr val="tx1"/>
            </a:solidFill>
          </a:ln>
        </c:spPr>
        <c:crossAx val="218073728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.17755578016236828"/>
          <c:y val="3.0905077262693158E-2"/>
          <c:w val="0.75010384414750386"/>
          <c:h val="8.0637294920074792E-2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237101532950247"/>
          <c:y val="0.14153597647146507"/>
          <c:w val="0.66924564027494904"/>
          <c:h val="0.7581151659868197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'Metale (A i B)'!$E$9</c:f>
              <c:strCache>
                <c:ptCount val="1"/>
                <c:pt idx="0">
                  <c:v>Poligon badawczy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00FF"/>
              </a:solidFill>
            </a:ln>
          </c:spPr>
          <c:invertIfNegative val="0"/>
          <c:cat>
            <c:strRef>
              <c:f>'Metale (A i B)'!$C$10:$C$13</c:f>
              <c:strCache>
                <c:ptCount val="4"/>
                <c:pt idx="0">
                  <c:v>Cu</c:v>
                </c:pt>
                <c:pt idx="1">
                  <c:v>Cr</c:v>
                </c:pt>
                <c:pt idx="2">
                  <c:v>Pb</c:v>
                </c:pt>
                <c:pt idx="3">
                  <c:v>Zn</c:v>
                </c:pt>
              </c:strCache>
            </c:strRef>
          </c:cat>
          <c:val>
            <c:numRef>
              <c:f>'Metale (A i B)'!$E$10:$E$13</c:f>
              <c:numCache>
                <c:formatCode>General</c:formatCode>
                <c:ptCount val="4"/>
                <c:pt idx="0">
                  <c:v>52</c:v>
                </c:pt>
                <c:pt idx="1">
                  <c:v>31</c:v>
                </c:pt>
                <c:pt idx="2">
                  <c:v>134</c:v>
                </c:pt>
                <c:pt idx="3">
                  <c:v>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37-40EC-8F8B-4C8D1C221A8C}"/>
            </c:ext>
          </c:extLst>
        </c:ser>
        <c:ser>
          <c:idx val="0"/>
          <c:order val="1"/>
          <c:tx>
            <c:strRef>
              <c:f>'Metale (A i B)'!$D$9</c:f>
              <c:strCache>
                <c:ptCount val="1"/>
                <c:pt idx="0">
                  <c:v>Dopuszczalny limit</c:v>
                </c:pt>
              </c:strCache>
            </c:strRef>
          </c:tx>
          <c:spPr>
            <a:noFill/>
            <a:ln w="25400" cmpd="sng">
              <a:solidFill>
                <a:srgbClr val="FF0000"/>
              </a:solidFill>
            </a:ln>
          </c:spPr>
          <c:invertIfNegative val="0"/>
          <c:cat>
            <c:strRef>
              <c:f>'Metale (A i B)'!$C$10:$C$13</c:f>
              <c:strCache>
                <c:ptCount val="4"/>
                <c:pt idx="0">
                  <c:v>Cu</c:v>
                </c:pt>
                <c:pt idx="1">
                  <c:v>Cr</c:v>
                </c:pt>
                <c:pt idx="2">
                  <c:v>Pb</c:v>
                </c:pt>
                <c:pt idx="3">
                  <c:v>Zn</c:v>
                </c:pt>
              </c:strCache>
            </c:strRef>
          </c:cat>
          <c:val>
            <c:numRef>
              <c:f>'Metale (A i B)'!$D$10:$D$13</c:f>
              <c:numCache>
                <c:formatCode>General</c:formatCode>
                <c:ptCount val="4"/>
                <c:pt idx="0">
                  <c:v>300</c:v>
                </c:pt>
                <c:pt idx="1">
                  <c:v>500</c:v>
                </c:pt>
                <c:pt idx="2">
                  <c:v>500</c:v>
                </c:pt>
                <c:pt idx="3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37-40EC-8F8B-4C8D1C221A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479616"/>
        <c:axId val="221316224"/>
      </c:barChart>
      <c:catAx>
        <c:axId val="218479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s-ES"/>
          </a:p>
        </c:txPr>
        <c:crossAx val="221316224"/>
        <c:crosses val="autoZero"/>
        <c:auto val="1"/>
        <c:lblAlgn val="ctr"/>
        <c:lblOffset val="100"/>
        <c:noMultiLvlLbl val="0"/>
      </c:catAx>
      <c:valAx>
        <c:axId val="2213162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pl-PL" b="0" dirty="0"/>
                  <a:t>Stężenie</a:t>
                </a:r>
                <a:r>
                  <a:rPr lang="en-US" b="0" dirty="0"/>
                  <a:t> (mg·kg</a:t>
                </a:r>
                <a:r>
                  <a:rPr lang="en-US" b="0" baseline="30000" dirty="0"/>
                  <a:t>-1</a:t>
                </a:r>
                <a:r>
                  <a:rPr lang="en-US" b="0" dirty="0"/>
                  <a:t>)
</a:t>
                </a:r>
              </a:p>
            </c:rich>
          </c:tx>
          <c:layout>
            <c:manualLayout>
              <c:xMode val="edge"/>
              <c:yMode val="edge"/>
              <c:x val="5.7483077083939481E-2"/>
              <c:y val="0.21582658025013401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spPr>
          <a:ln>
            <a:solidFill>
              <a:schemeClr val="tx1"/>
            </a:solidFill>
          </a:ln>
        </c:spPr>
        <c:crossAx val="218479616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.22621131255455343"/>
          <c:y val="2.7303764049614022E-2"/>
          <c:w val="0.67026567500727374"/>
          <c:h val="8.2288600069370194E-2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6A39C-0A82-43DD-A274-7A9FE3EF7164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6335D-27F7-437C-A56D-2F590A8791DB}" type="slidenum">
              <a:rPr lang="pl-PL" smtClean="0"/>
              <a:t>‹Nº›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240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7478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2319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4365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5748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5906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8506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5594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7490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2033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9592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722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2850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1418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2051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5640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6215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335D-27F7-437C-A56D-2F590A8791DB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4609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-z-tł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4" y="521999"/>
            <a:ext cx="8478322" cy="896897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4" name="Prostokąt 3"/>
          <p:cNvSpPr/>
          <p:nvPr userDrawn="1"/>
        </p:nvSpPr>
        <p:spPr>
          <a:xfrm>
            <a:off x="269824" y="1713186"/>
            <a:ext cx="8850364" cy="3899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796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655201" y="2666109"/>
            <a:ext cx="5833573" cy="2322477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55201" y="1855984"/>
            <a:ext cx="5833573" cy="590438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31B4D6F8-D4B1-4E16-8448-CA8AFCB10A8A}" type="slidenum">
              <a:rPr lang="pl-PL" smtClean="0"/>
              <a:pPr/>
              <a:t>‹Nº›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756697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4014" y="2125001"/>
            <a:ext cx="7752160" cy="146628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68028" y="3876305"/>
            <a:ext cx="6384132" cy="1748137"/>
          </a:xfrm>
        </p:spPr>
        <p:txBody>
          <a:bodyPr/>
          <a:lstStyle>
            <a:lvl1pPr marL="0" indent="0" algn="ctr">
              <a:buNone/>
              <a:defRPr/>
            </a:lvl1pPr>
            <a:lvl2pPr marL="456011" indent="0" algn="ctr">
              <a:buNone/>
              <a:defRPr/>
            </a:lvl2pPr>
            <a:lvl3pPr marL="912023" indent="0" algn="ctr">
              <a:buNone/>
              <a:defRPr/>
            </a:lvl3pPr>
            <a:lvl4pPr marL="1368034" indent="0" algn="ctr">
              <a:buNone/>
              <a:defRPr/>
            </a:lvl4pPr>
            <a:lvl5pPr marL="1824045" indent="0" algn="ctr">
              <a:buNone/>
              <a:defRPr/>
            </a:lvl5pPr>
            <a:lvl6pPr marL="2280056" indent="0" algn="ctr">
              <a:buNone/>
              <a:defRPr/>
            </a:lvl6pPr>
            <a:lvl7pPr marL="2736068" indent="0" algn="ctr">
              <a:buNone/>
              <a:defRPr/>
            </a:lvl7pPr>
            <a:lvl8pPr marL="3192079" indent="0" algn="ctr">
              <a:buNone/>
              <a:defRPr/>
            </a:lvl8pPr>
            <a:lvl9pPr marL="364809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6009" y="6229323"/>
            <a:ext cx="2128044" cy="475037"/>
          </a:xfrm>
          <a:prstGeom prst="rect">
            <a:avLst/>
          </a:prstGeom>
          <a:ln/>
        </p:spPr>
        <p:txBody>
          <a:bodyPr lIns="91202" tIns="45601" rIns="91202" bIns="45601"/>
          <a:lstStyle>
            <a:lvl1pPr>
              <a:defRPr/>
            </a:lvl1pPr>
          </a:lstStyle>
          <a:p>
            <a:pPr>
              <a:defRPr/>
            </a:pPr>
            <a:fld id="{1002D23C-312C-43B8-A33A-8E05E56F8C6E}" type="datetime1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31.05.2023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16064" y="6229323"/>
            <a:ext cx="2888060" cy="475037"/>
          </a:xfrm>
          <a:prstGeom prst="rect">
            <a:avLst/>
          </a:prstGeom>
          <a:ln/>
        </p:spPr>
        <p:txBody>
          <a:bodyPr lIns="91202" tIns="45601" rIns="91202" bIns="45601"/>
          <a:lstStyle>
            <a:lvl1pPr>
              <a:defRPr/>
            </a:lvl1pPr>
          </a:lstStyle>
          <a:p>
            <a:pPr>
              <a:defRPr/>
            </a:pPr>
            <a:endParaRPr lang="pl-PL" altLang="pl-PL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704AB-23F0-4BC7-8BAB-079194295CE3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l-PL" altLang="pl-P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812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ie-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3" y="522000"/>
            <a:ext cx="8481145" cy="1329332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823" y="2018808"/>
            <a:ext cx="4196785" cy="38158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746953" y="2018809"/>
            <a:ext cx="4004016" cy="38158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31B4D6F8-D4B1-4E16-8448-CA8AFCB10A8A}" type="slidenum">
              <a:rPr lang="pl-PL" smtClean="0"/>
              <a:pPr/>
              <a:t>‹Nº›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8319868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31B4D6F8-D4B1-4E16-8448-CA8AFCB10A8A}" type="slidenum">
              <a:rPr lang="pl-PL" smtClean="0"/>
              <a:pPr/>
              <a:t>‹Nº›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49602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+tr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25" y="1870844"/>
            <a:ext cx="8478321" cy="4067505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596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9824" y="521999"/>
            <a:ext cx="8478322" cy="896897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31B4D6F8-D4B1-4E16-8448-CA8AFCB10A8A}" type="slidenum">
              <a:rPr lang="pl-PL" smtClean="0"/>
              <a:pPr/>
              <a:t>‹Nº›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423734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6" y="521999"/>
            <a:ext cx="8497186" cy="89689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824" y="1677756"/>
            <a:ext cx="8497187" cy="419752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31B4D6F8-D4B1-4E16-8448-CA8AFCB10A8A}" type="slidenum">
              <a:rPr lang="pl-PL" smtClean="0"/>
              <a:pPr/>
              <a:t>‹Nº›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859216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-tytul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83075" y="3876181"/>
            <a:ext cx="4868367" cy="1453946"/>
          </a:xfrm>
        </p:spPr>
        <p:txBody>
          <a:bodyPr wrap="square">
            <a:noAutofit/>
          </a:bodyPr>
          <a:lstStyle>
            <a:lvl1pPr algn="r">
              <a:lnSpc>
                <a:spcPts val="5400"/>
              </a:lnSpc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17869" y="5740663"/>
            <a:ext cx="5833573" cy="590438"/>
          </a:xfrm>
        </p:spPr>
        <p:txBody>
          <a:bodyPr>
            <a:normAutofit/>
          </a:bodyPr>
          <a:lstStyle>
            <a:lvl1pPr algn="r">
              <a:defRPr sz="2300" b="1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892717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-tytul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 userDrawn="1"/>
        </p:nvSpPr>
        <p:spPr>
          <a:xfrm>
            <a:off x="369027" y="1653166"/>
            <a:ext cx="57176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300" b="1" dirty="0"/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250770519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-tytul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4799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6009" y="6340168"/>
            <a:ext cx="2128044" cy="364195"/>
          </a:xfrm>
          <a:prstGeom prst="rect">
            <a:avLst/>
          </a:prstGeom>
        </p:spPr>
        <p:txBody>
          <a:bodyPr lIns="91202" tIns="45601" rIns="91202" bIns="45601"/>
          <a:lstStyle/>
          <a:p>
            <a:fld id="{72D0848C-9674-4B1D-BE4A-7CB4CCDEFFFC}" type="datetime1">
              <a:rPr lang="pl-PL" smtClean="0"/>
              <a:pPr/>
              <a:t>31.05.2023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16064" y="6340168"/>
            <a:ext cx="2888060" cy="364195"/>
          </a:xfrm>
          <a:prstGeom prst="rect">
            <a:avLst/>
          </a:prstGeom>
        </p:spPr>
        <p:txBody>
          <a:bodyPr lIns="91202" tIns="45601" rIns="91202" bIns="45601"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‹Nº›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25528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824" y="521999"/>
            <a:ext cx="8478322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825" y="1656734"/>
            <a:ext cx="8478323" cy="432365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426362"/>
            <a:ext cx="1404442" cy="2230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31B4D6F8-D4B1-4E16-8448-CA8AFCB10A8A}" type="slidenum">
              <a:rPr lang="pl-PL" smtClean="0"/>
              <a:pPr/>
              <a:t>‹Nº›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784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6" r:id="rId3"/>
    <p:sldLayoutId id="2147483668" r:id="rId4"/>
    <p:sldLayoutId id="2147483670" r:id="rId5"/>
    <p:sldLayoutId id="2147483672" r:id="rId6"/>
    <p:sldLayoutId id="2147483674" r:id="rId7"/>
    <p:sldLayoutId id="2147483673" r:id="rId8"/>
    <p:sldLayoutId id="2147483676" r:id="rId9"/>
    <p:sldLayoutId id="2147483677" r:id="rId10"/>
  </p:sldLayoutIdLst>
  <p:transition spd="slow">
    <p:push dir="u"/>
  </p:transition>
  <p:hf hdr="0" dt="0"/>
  <p:txStyles>
    <p:titleStyle>
      <a:lvl1pPr algn="l" defTabSz="912098" rtl="0" eaLnBrk="1" latinLnBrk="0" hangingPunct="1">
        <a:lnSpc>
          <a:spcPct val="80000"/>
        </a:lnSpc>
        <a:spcBef>
          <a:spcPct val="0"/>
        </a:spcBef>
        <a:buNone/>
        <a:defRPr sz="2700" b="1" kern="1200" cap="all" spc="100" baseline="0">
          <a:solidFill>
            <a:srgbClr val="92D050"/>
          </a:solidFill>
          <a:latin typeface="+mj-lt"/>
          <a:ea typeface="+mj-ea"/>
          <a:cs typeface="+mj-cs"/>
        </a:defRPr>
      </a:lvl1pPr>
    </p:titleStyle>
    <p:bodyStyle>
      <a:lvl1pPr marL="91210" indent="-91210" algn="l" defTabSz="912098" rtl="0" eaLnBrk="1" latinLnBrk="0" hangingPunct="1">
        <a:lnSpc>
          <a:spcPct val="90000"/>
        </a:lnSpc>
        <a:spcBef>
          <a:spcPts val="1197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264508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794" b="1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446929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592864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775284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912098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6pPr>
      <a:lvl7pPr marL="1058034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7pPr>
      <a:lvl8pPr marL="1213091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8pPr>
      <a:lvl9pPr marL="1359027" indent="-136814" algn="l" defTabSz="912098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1pPr>
      <a:lvl2pPr marL="456050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2pPr>
      <a:lvl3pPr marL="912098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3pPr>
      <a:lvl4pPr marL="1368147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4pPr>
      <a:lvl5pPr marL="1824197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5pPr>
      <a:lvl6pPr marL="2280247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6pPr>
      <a:lvl7pPr marL="2736295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7pPr>
      <a:lvl8pPr marL="3192344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8pPr>
      <a:lvl9pPr marL="3648394" algn="l" defTabSz="9120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11.emf"/><Relationship Id="rId4" Type="http://schemas.openxmlformats.org/officeDocument/2006/relationships/image" Target="../media/image40.jpe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chart" Target="../charts/chart2.xml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11" Type="http://schemas.openxmlformats.org/officeDocument/2006/relationships/image" Target="../media/image11.emf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chart" Target="../charts/chart3.xml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emf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emf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29.png"/><Relationship Id="rId7" Type="http://schemas.openxmlformats.org/officeDocument/2006/relationships/image" Target="../media/image7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0.xml"/><Relationship Id="rId5" Type="http://schemas.openxmlformats.org/officeDocument/2006/relationships/hyperlink" Target="Arek_KOSZTY.pptx" TargetMode="External"/><Relationship Id="rId4" Type="http://schemas.openxmlformats.org/officeDocument/2006/relationships/hyperlink" Target="mailto:biuro@gama-jaworzno.p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8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pn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emf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14670" y="2637088"/>
            <a:ext cx="85868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l-PL" sz="2400" dirty="0">
                <a:latin typeface="Arial Narrow" panose="020B0606020202030204" pitchFamily="34" charset="0"/>
                <a:cs typeface="Times New Roman" panose="02020603050405020304" pitchFamily="18" charset="0"/>
              </a:rPr>
              <a:t>FINAL WORKSHOP</a:t>
            </a:r>
          </a:p>
          <a:p>
            <a:pPr algn="ctr">
              <a:lnSpc>
                <a:spcPct val="100000"/>
              </a:lnSpc>
            </a:pPr>
            <a:endParaRPr lang="pl-PL" sz="24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Artificial soil substitutes for restoration: Janina waste heap in </a:t>
            </a:r>
            <a:r>
              <a:rPr lang="en-GB" sz="2000" b="1" dirty="0" err="1">
                <a:solidFill>
                  <a:schemeClr val="bg1">
                    <a:lumMod val="75000"/>
                  </a:schemeClr>
                </a:solidFill>
              </a:rPr>
              <a:t>Libiąż</a:t>
            </a:r>
            <a:br>
              <a:rPr lang="pl-PL" sz="2000" b="1" dirty="0">
                <a:solidFill>
                  <a:schemeClr val="bg1">
                    <a:lumMod val="75000"/>
                  </a:schemeClr>
                </a:solidFill>
                <a:cs typeface="Times New Roman" panose="02020603050405020304" pitchFamily="18" charset="0"/>
              </a:rPr>
            </a:br>
            <a:r>
              <a:rPr lang="pl-PL" sz="2000" b="1" dirty="0">
                <a:cs typeface="Times New Roman" panose="02020603050405020304" pitchFamily="18" charset="0"/>
              </a:rPr>
              <a:t>Wykorzystanie substytutów glebowych do rekultywacji hałdy</a:t>
            </a:r>
          </a:p>
          <a:p>
            <a:pPr algn="ctr">
              <a:lnSpc>
                <a:spcPct val="100000"/>
              </a:lnSpc>
            </a:pPr>
            <a:r>
              <a:rPr lang="pl-PL" sz="2000" b="1" dirty="0">
                <a:cs typeface="Times New Roman" panose="02020603050405020304" pitchFamily="18" charset="0"/>
              </a:rPr>
              <a:t>w Libiążu</a:t>
            </a:r>
            <a:br>
              <a:rPr lang="en-GB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pl-PL" sz="2000" b="1" dirty="0"/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1682571" y="4894248"/>
            <a:ext cx="6521008" cy="702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</a:rPr>
              <a:t>847205-RECOVERY-RFCS-2018 07/2019 - 06/2023</a:t>
            </a:r>
          </a:p>
          <a:p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</a:rPr>
              <a:t>www.recoveryproject.eu</a:t>
            </a:r>
          </a:p>
        </p:txBody>
      </p:sp>
      <p:sp>
        <p:nvSpPr>
          <p:cNvPr id="7" name="Prostokąt 6"/>
          <p:cNvSpPr/>
          <p:nvPr/>
        </p:nvSpPr>
        <p:spPr>
          <a:xfrm>
            <a:off x="6007259" y="5800032"/>
            <a:ext cx="2715364" cy="732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b="1" dirty="0"/>
              <a:t>Angelika </a:t>
            </a:r>
            <a:r>
              <a:rPr lang="pl-PL" b="1" dirty="0" err="1"/>
              <a:t>Więckol</a:t>
            </a:r>
            <a:r>
              <a:rPr lang="pl-PL" b="1" dirty="0"/>
              <a:t>-Ryk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b="1" dirty="0"/>
              <a:t>Arkadiusz Bauerek </a:t>
            </a:r>
          </a:p>
        </p:txBody>
      </p:sp>
      <p:pic>
        <p:nvPicPr>
          <p:cNvPr id="8" name="Picture 2" descr="C:\Users\AWieckol\Desktop\RECOVERY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61" y="1424226"/>
            <a:ext cx="2820021" cy="106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61" y="5920140"/>
            <a:ext cx="1044253" cy="64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8">
            <a:extLst>
              <a:ext uri="{FF2B5EF4-FFF2-40B4-BE49-F238E27FC236}">
                <a16:creationId xmlns:a16="http://schemas.microsoft.com/office/drawing/2014/main" id="{EE4B26AD-08C0-8D4B-8C04-B5B055E3B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31" y="5690442"/>
            <a:ext cx="1120525" cy="113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8913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235319" y="263208"/>
            <a:ext cx="8478322" cy="539050"/>
          </a:xfrm>
        </p:spPr>
        <p:txBody>
          <a:bodyPr>
            <a:noAutofit/>
          </a:bodyPr>
          <a:lstStyle/>
          <a:p>
            <a:r>
              <a:rPr lang="pl-PL" sz="2500" dirty="0"/>
              <a:t>Nasadzenia Roślinności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4D6F8-D4B1-4E16-8448-CA8AFCB10A8A}" type="slidenum">
              <a:rPr lang="pl-PL" smtClean="0"/>
              <a:pPr/>
              <a:t>10</a:t>
            </a:fld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428032" y="1144043"/>
            <a:ext cx="4337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/>
              <a:t>W listopadzie 2020 rozpoczęto pierwsze nasadzenia roślinności krzewiastej, roślinności siedlisk podmokłych oraz wysiew nasion siedlisk łąkowych.</a:t>
            </a:r>
          </a:p>
        </p:txBody>
      </p:sp>
      <p:pic>
        <p:nvPicPr>
          <p:cNvPr id="12" name="Picture 5" descr="C:\Users\AWieckol\Desktop\RECOVERY\Fotki z hałdy\IMG_20201124_1207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506" y="4485200"/>
            <a:ext cx="2731568" cy="153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Wieckol\Desktop\Moje dokumenty\RECOVERY\Fotki z hałdy\Sadzonki\listopad 2020\IMG_20201124_1148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3"/>
          <a:stretch/>
        </p:blipFill>
        <p:spPr bwMode="auto">
          <a:xfrm>
            <a:off x="3236326" y="2819682"/>
            <a:ext cx="2722602" cy="155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6314534"/>
            <a:ext cx="1170182" cy="44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Obraz 23" descr="C:\Users\AWieckol\Desktop\Moje dokumenty\RECOVERY\Fotki z hałdy\Sadzonki\marzec 2021\IMG_20210302_13374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749" b="6874"/>
          <a:stretch/>
        </p:blipFill>
        <p:spPr bwMode="auto">
          <a:xfrm>
            <a:off x="3236326" y="4485200"/>
            <a:ext cx="2693372" cy="15480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C:\Users\AWieckol\Desktop\Moje dokumenty\RECOVERY\Fotki z hałdy\Sadzonki\listopad 2020\IMG_20201124_1134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0" y="4501705"/>
            <a:ext cx="2734350" cy="15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Wieckol\Desktop\Moje dokumenty\RECOVERY\Fotki z hałdy\Sadzonki\listopad 2020\IMG_20201124_1159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0" y="2881222"/>
            <a:ext cx="2731567" cy="153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Wieckol\Desktop\Moje dokumenty\RECOVERY\Fotki z hałdy\Sadzonki\listopad 2020\IMG_20201124_11463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108" y="2858084"/>
            <a:ext cx="2712966" cy="152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519939"/>
              </p:ext>
            </p:extLst>
          </p:nvPr>
        </p:nvGraphicFramePr>
        <p:xfrm>
          <a:off x="387450" y="928383"/>
          <a:ext cx="3859886" cy="1821656"/>
        </p:xfrm>
        <a:graphic>
          <a:graphicData uri="http://schemas.openxmlformats.org/drawingml/2006/table">
            <a:tbl>
              <a:tblPr firstRow="1" firstCol="1">
                <a:tableStyleId>{0505E3EF-67EA-436B-97B2-0124C06EBD24}</a:tableStyleId>
              </a:tblPr>
              <a:tblGrid>
                <a:gridCol w="1496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9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025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Gatunek 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Substytut glebowy 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Wysokość (cm)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Szt.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67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</a:rPr>
                        <a:t>Ligustr pospolity </a:t>
                      </a:r>
                      <a:endParaRPr lang="pl-PL" sz="11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B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40±5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120</a:t>
                      </a:r>
                      <a:endParaRPr lang="pl-PL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67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</a:rPr>
                        <a:t>Dereń świdwa </a:t>
                      </a:r>
                      <a:endParaRPr lang="pl-PL" sz="11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B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35±5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120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25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</a:rPr>
                        <a:t>Rokitnik pospolity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B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25±5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120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25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</a:rPr>
                        <a:t>Głóg jednoszyjkowy 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B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25±5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120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534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</a:rPr>
                        <a:t>Trzcina pospolita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D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-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1000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02072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79125" y="168318"/>
            <a:ext cx="8478322" cy="470038"/>
          </a:xfrm>
        </p:spPr>
        <p:txBody>
          <a:bodyPr>
            <a:normAutofit/>
          </a:bodyPr>
          <a:lstStyle/>
          <a:p>
            <a:r>
              <a:rPr lang="pl-PL" sz="2400" dirty="0"/>
              <a:t>Ocena wegetacji krzewiastej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4D6F8-D4B1-4E16-8448-CA8AFCB10A8A}" type="slidenum">
              <a:rPr lang="pl-PL" smtClean="0"/>
              <a:pPr/>
              <a:t>11</a:t>
            </a:fld>
            <a:endParaRPr lang="pl-PL" dirty="0"/>
          </a:p>
        </p:txBody>
      </p:sp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1841378699"/>
              </p:ext>
            </p:extLst>
          </p:nvPr>
        </p:nvGraphicFramePr>
        <p:xfrm>
          <a:off x="301758" y="576261"/>
          <a:ext cx="4155657" cy="2249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val="3699675109"/>
              </p:ext>
            </p:extLst>
          </p:nvPr>
        </p:nvGraphicFramePr>
        <p:xfrm>
          <a:off x="4480825" y="567080"/>
          <a:ext cx="4123426" cy="2193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Prostokąt 7"/>
          <p:cNvSpPr/>
          <p:nvPr/>
        </p:nvSpPr>
        <p:spPr>
          <a:xfrm>
            <a:off x="1004784" y="854870"/>
            <a:ext cx="2260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>
                <a:solidFill>
                  <a:srgbClr val="D22323"/>
                </a:solidFill>
              </a:rPr>
              <a:t>część</a:t>
            </a:r>
            <a:r>
              <a:rPr lang="pl-PL" sz="1200" dirty="0">
                <a:solidFill>
                  <a:srgbClr val="D22323"/>
                </a:solidFill>
              </a:rPr>
              <a:t> </a:t>
            </a:r>
            <a:r>
              <a:rPr lang="pl-PL" sz="1100" dirty="0">
                <a:solidFill>
                  <a:srgbClr val="D22323"/>
                </a:solidFill>
              </a:rPr>
              <a:t>dwuwarstwowa- podłoże B</a:t>
            </a:r>
          </a:p>
        </p:txBody>
      </p:sp>
      <p:sp>
        <p:nvSpPr>
          <p:cNvPr id="9" name="Prostokąt 8"/>
          <p:cNvSpPr/>
          <p:nvPr/>
        </p:nvSpPr>
        <p:spPr>
          <a:xfrm>
            <a:off x="5163087" y="871164"/>
            <a:ext cx="23903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l-PL" sz="1100" dirty="0">
                <a:solidFill>
                  <a:srgbClr val="D22323"/>
                </a:solidFill>
              </a:rPr>
              <a:t>część wielowarstwowa – podłoże B</a:t>
            </a:r>
          </a:p>
        </p:txBody>
      </p:sp>
      <p:pic>
        <p:nvPicPr>
          <p:cNvPr id="3074" name="Picture 2" descr="C:\Users\AWieckol\Desktop\Moje dokumenty\RECOVERY\Fotki z hałdy\IMG-18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0" y="3231246"/>
            <a:ext cx="1919123" cy="255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Wieckol\Desktop\Moje dokumenty\RECOVERY\Fotki z hałdy\IMG-19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34" y="3211182"/>
            <a:ext cx="1919124" cy="255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rostokąt 12"/>
          <p:cNvSpPr/>
          <p:nvPr/>
        </p:nvSpPr>
        <p:spPr>
          <a:xfrm>
            <a:off x="5793450" y="5834586"/>
            <a:ext cx="3005493" cy="5539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pl-PL" sz="1000" i="1" dirty="0" err="1"/>
              <a:t>Crataegus</a:t>
            </a:r>
            <a:r>
              <a:rPr lang="pl-PL" sz="1000" i="1" dirty="0"/>
              <a:t> </a:t>
            </a:r>
            <a:r>
              <a:rPr lang="pl-PL" sz="1000" i="1" dirty="0" err="1"/>
              <a:t>monogyna</a:t>
            </a:r>
            <a:endParaRPr lang="pl-PL" sz="1000" i="1" dirty="0"/>
          </a:p>
          <a:p>
            <a:pPr algn="ctr"/>
            <a:r>
              <a:rPr lang="pl-PL" sz="1000" b="1" dirty="0"/>
              <a:t>Głóg jednoszyjkowy</a:t>
            </a:r>
          </a:p>
          <a:p>
            <a:pPr algn="ctr"/>
            <a:endParaRPr lang="pl-PL" sz="1000" dirty="0"/>
          </a:p>
        </p:txBody>
      </p:sp>
      <p:sp>
        <p:nvSpPr>
          <p:cNvPr id="14" name="Prostokąt 13"/>
          <p:cNvSpPr/>
          <p:nvPr/>
        </p:nvSpPr>
        <p:spPr>
          <a:xfrm>
            <a:off x="3811233" y="5855038"/>
            <a:ext cx="1614106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pl-PL" sz="1000" i="1" dirty="0" err="1"/>
              <a:t>Hippophae</a:t>
            </a:r>
            <a:r>
              <a:rPr lang="pl-PL" sz="1000" i="1" dirty="0"/>
              <a:t> </a:t>
            </a:r>
            <a:r>
              <a:rPr lang="pl-PL" sz="1000" i="1" dirty="0" err="1"/>
              <a:t>rhamnoides</a:t>
            </a:r>
            <a:endParaRPr lang="pl-PL" sz="1000" i="1" dirty="0"/>
          </a:p>
          <a:p>
            <a:pPr algn="ctr"/>
            <a:r>
              <a:rPr lang="pl-PL" sz="1000" b="1" dirty="0"/>
              <a:t>Rokitnik pospolity</a:t>
            </a:r>
          </a:p>
        </p:txBody>
      </p:sp>
      <p:pic>
        <p:nvPicPr>
          <p:cNvPr id="3077" name="Picture 5" descr="C:\Users\AWieckol\Desktop\Moje dokumenty\RECOVERY\Fotki z hałdy\IMG-19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312" y="3211182"/>
            <a:ext cx="1889027" cy="251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rostokąt 15"/>
          <p:cNvSpPr/>
          <p:nvPr/>
        </p:nvSpPr>
        <p:spPr>
          <a:xfrm>
            <a:off x="1169811" y="5836884"/>
            <a:ext cx="15285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i="1" dirty="0" err="1"/>
              <a:t>Ligustrum</a:t>
            </a:r>
            <a:r>
              <a:rPr lang="pl-PL" sz="1000" i="1" dirty="0"/>
              <a:t> </a:t>
            </a:r>
            <a:r>
              <a:rPr lang="pl-PL" sz="1000" i="1" dirty="0" err="1"/>
              <a:t>vulgare</a:t>
            </a:r>
            <a:endParaRPr lang="pl-PL" sz="1000" i="1" dirty="0"/>
          </a:p>
          <a:p>
            <a:r>
              <a:rPr lang="pl-PL" sz="1000" b="1" dirty="0"/>
              <a:t>Ligustr pospolity</a:t>
            </a:r>
          </a:p>
          <a:p>
            <a:endParaRPr lang="pl-PL" sz="1000" dirty="0"/>
          </a:p>
        </p:txBody>
      </p:sp>
      <p:pic>
        <p:nvPicPr>
          <p:cNvPr id="17" name="Picture 14" descr="https://westeurope1-mediap.svc.ms/transform/thumbnail?provider=spo&amp;inputFormat=jpg&amp;cs=fFNQTw&amp;docid=https%3A%2F%2Funioviedo.sharepoint.com%3A443%2F_api%2Fv2.0%2Fdrives%2Fb!_twbLGgHXUKt-Y1tGf9UAGmzzUFBkOtHuIWkisjRBYQGPTjR5y3BQI2CkMlsjrOW%2Fitems%2F01DUTCHGD32IPHXINEZJHK44V2ZLFELCWU%3Fversion%3DPublished&amp;access_token=eyJ0eXAiOiJKV1QiLCJhbGciOiJub25lIn0.eyJhdWQiOiIwMDAwMDAwMy0wMDAwLTBmZjEtY2UwMC0wMDAwMDAwMDAwMDAvdW5pb3ZpZWRvLnNoYXJlcG9pbnQuY29tQDA1ZWE3NGEzLTkyYzUtNGMzMS05NzhhLTkyNWMzYzc5OWNkMCIsImlzcyI6IjAwMDAwMDAzLTAwMDAtMGZmMS1jZTAwLTAwMDAwMDAwMDAwMCIsIm5iZiI6IjE2MjE4MzYwMDAiLCJleHAiOiIxNjIxODU3NjAwIiwiZW5kcG9pbnR1cmwiOiJnVXJsOGVSTWRMSzNJenIrUGwyOHVMbU1Lc0VjNHlxYk5YbXRzYW1BcENrPSIsImVuZHBvaW50dXJsTGVuZ3RoIjoiMTE2IiwiaXNsb29wYmFjayI6IlRydWUiLCJ2ZXIiOiJoYXNoZWRwcm9vZnRva2VuIiwic2l0ZWlkIjoiTW1NeFltUmpabVV0TURjMk9DMDBNalZrTFdGa1pqa3RPR1EyWkRFNVptWTFOREF3Iiwic2lnbmluX3N0YXRlIjoiW1wia21zaVwiXSIsIm5hbWVpZCI6IjAjLmZ8bWVtYmVyc2hpcHxhd2llY2tvbF9naWcuZXUjZXh0I0B1bmlvdmllZG8ub25taWNyb3NvZnQuY29tIiwibmlpIjoibWljcm9zb2Z0LnNoYXJlcG9pbnQiLCJpc3VzZXIiOiJ0cnVlIiwiY2FjaGVrZXkiOiIwaC5mfG1lbWJlcnNoaXB8MTAwMzIwMDA0ZGZkNTcwN0BsaXZlLmNvbSIsInR0IjoiMCIsInVzZVBlcnNpc3RlbnRDb29raWUiOiIzIn0.VEtQQTU5M3JXTWpnZytRaEhZWGllYXYxTWhZUmllRk5QN3R6ODVzNWtvYz0&amp;encodeFailures=1&amp;width=611&amp;height=814&amp;srcWidth=3072&amp;srcHeight=409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9" t="40755" r="30914" b="-1"/>
          <a:stretch/>
        </p:blipFill>
        <p:spPr bwMode="auto">
          <a:xfrm>
            <a:off x="8042604" y="4566808"/>
            <a:ext cx="894362" cy="128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6" descr="C:\Users\AWieckol\Desktop\Moje dokumenty\RECOVERY\Fotki z hałdy\Sadzonki\kwiecień 2021\dereń świdwa 23.04.202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9" t="4995" r="9358"/>
          <a:stretch/>
        </p:blipFill>
        <p:spPr bwMode="auto">
          <a:xfrm>
            <a:off x="5248981" y="4510661"/>
            <a:ext cx="853330" cy="127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Wieckol\Desktop\Moje dokumenty\RECOVERY\Fotki z hałdy\Sadzonki\kwiecień 2021\ligustr_23.04.2021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587" y="4500893"/>
            <a:ext cx="857092" cy="135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2765708" y="4286609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2020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1984480" y="323124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2023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5577808" y="4294889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2020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8463905" y="4332033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2020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4900836" y="323124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2023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7731255" y="3196020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2023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848330" y="2685106"/>
            <a:ext cx="10390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/>
              <a:t>(dereń </a:t>
            </a:r>
            <a:r>
              <a:rPr lang="pl-PL" sz="1100" dirty="0" err="1"/>
              <a:t>sidwa</a:t>
            </a:r>
            <a:r>
              <a:rPr lang="pl-PL" sz="1100" dirty="0"/>
              <a:t>)</a:t>
            </a:r>
          </a:p>
        </p:txBody>
      </p:sp>
      <p:pic>
        <p:nvPicPr>
          <p:cNvPr id="2" name="Imagen 4">
            <a:extLst>
              <a:ext uri="{FF2B5EF4-FFF2-40B4-BE49-F238E27FC236}">
                <a16:creationId xmlns:a16="http://schemas.microsoft.com/office/drawing/2014/main" id="{39A7023D-A362-007F-63A6-76D18202C320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66" y="6314533"/>
            <a:ext cx="1170182" cy="441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8975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19513" y="360790"/>
            <a:ext cx="8478322" cy="896897"/>
          </a:xfrm>
        </p:spPr>
        <p:txBody>
          <a:bodyPr>
            <a:normAutofit/>
          </a:bodyPr>
          <a:lstStyle/>
          <a:p>
            <a:r>
              <a:rPr lang="pl-PL" sz="2400" dirty="0"/>
              <a:t>OCENA WEGETACJI siedlisk podmokłych  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4D6F8-D4B1-4E16-8448-CA8AFCB10A8A}" type="slidenum">
              <a:rPr lang="pl-PL" smtClean="0"/>
              <a:pPr/>
              <a:t>12</a:t>
            </a:fld>
            <a:endParaRPr lang="pl-PL" dirty="0"/>
          </a:p>
        </p:txBody>
      </p:sp>
      <p:pic>
        <p:nvPicPr>
          <p:cNvPr id="12" name="Obraz 11" descr="C:\Users\AWieckol\Desktop\Moje dokumenty\RECOVERY\Fotki z hałdy\Sadzonki\kwiecień 2021\trzcina_04.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12" y="1692972"/>
            <a:ext cx="1202055" cy="1804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C:\Users\AWieckol\Desktop\Moje dokumenty\RECOVERY\Fotki z hałdy\Sadzonki\czerwiec 2021\IMG_20210617_11412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" r="9289" b="23109"/>
          <a:stretch/>
        </p:blipFill>
        <p:spPr bwMode="auto">
          <a:xfrm>
            <a:off x="1859484" y="1692972"/>
            <a:ext cx="1247775" cy="18046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az 13" descr="C:\Users\AWieckol\Desktop\Moje dokumenty\RECOVERY\Fotki z hałdy\maj 2022\IMG_20220519_11234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3" b="874"/>
          <a:stretch/>
        </p:blipFill>
        <p:spPr bwMode="auto">
          <a:xfrm>
            <a:off x="3257653" y="1692972"/>
            <a:ext cx="1263650" cy="18046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az 14" descr="C:\Users\AWieckol\AppData\Local\Microsoft\Windows\Temporary Internet Files\Content.Word\IMG_20220824_10245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8710" r="25608" b="18064"/>
          <a:stretch/>
        </p:blipFill>
        <p:spPr bwMode="auto">
          <a:xfrm>
            <a:off x="4683107" y="1692972"/>
            <a:ext cx="1303655" cy="18046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rostokąt 6"/>
          <p:cNvSpPr/>
          <p:nvPr/>
        </p:nvSpPr>
        <p:spPr>
          <a:xfrm>
            <a:off x="467612" y="3489240"/>
            <a:ext cx="12234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/>
              <a:t>Kwiecień  2021</a:t>
            </a:r>
          </a:p>
        </p:txBody>
      </p:sp>
      <p:sp>
        <p:nvSpPr>
          <p:cNvPr id="8" name="Prostokąt 7"/>
          <p:cNvSpPr/>
          <p:nvPr/>
        </p:nvSpPr>
        <p:spPr>
          <a:xfrm>
            <a:off x="1859484" y="3489240"/>
            <a:ext cx="11977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/>
              <a:t>Czerwiec 2021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3482154" y="3504611"/>
            <a:ext cx="8146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/>
              <a:t>Maj 2022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4770516" y="3497642"/>
            <a:ext cx="11288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/>
              <a:t>Sierpień 2022</a:t>
            </a:r>
          </a:p>
        </p:txBody>
      </p:sp>
      <p:sp>
        <p:nvSpPr>
          <p:cNvPr id="9" name="Prostokąt 8"/>
          <p:cNvSpPr/>
          <p:nvPr/>
        </p:nvSpPr>
        <p:spPr>
          <a:xfrm>
            <a:off x="4597297" y="4627177"/>
            <a:ext cx="3916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/>
              <a:t>Nie stwierdzono znaczącej różnicy między średnią wysokością przy pokryciu dwuwarstwowym i wielowarstwowym</a:t>
            </a:r>
          </a:p>
        </p:txBody>
      </p:sp>
      <p:pic>
        <p:nvPicPr>
          <p:cNvPr id="2056" name="Picture 8" descr="C:\Users\AWieckol\Desktop\Moje dokumenty\RECOVERY\Fotki z hałdy\IMG-19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842" y="976315"/>
            <a:ext cx="1881230" cy="250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rostokąt 23"/>
          <p:cNvSpPr/>
          <p:nvPr/>
        </p:nvSpPr>
        <p:spPr>
          <a:xfrm>
            <a:off x="6831878" y="3498412"/>
            <a:ext cx="8146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/>
              <a:t>Maj 2023</a:t>
            </a:r>
          </a:p>
        </p:txBody>
      </p:sp>
      <p:sp>
        <p:nvSpPr>
          <p:cNvPr id="21" name="Pole tekstowe 2"/>
          <p:cNvSpPr txBox="1">
            <a:spLocks noChangeArrowheads="1"/>
          </p:cNvSpPr>
          <p:nvPr/>
        </p:nvSpPr>
        <p:spPr bwMode="auto">
          <a:xfrm>
            <a:off x="3578321" y="1691993"/>
            <a:ext cx="71848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1000" b="1" dirty="0">
                <a:latin typeface="Calibri"/>
                <a:ea typeface="Calibri"/>
                <a:cs typeface="Times New Roman"/>
              </a:rPr>
              <a:t>4</a:t>
            </a:r>
            <a:r>
              <a:rPr lang="pl-PL" sz="1000" b="1" dirty="0">
                <a:effectLst/>
                <a:latin typeface="Calibri"/>
                <a:ea typeface="Calibri"/>
                <a:cs typeface="Times New Roman"/>
              </a:rPr>
              <a:t>0-50</a:t>
            </a:r>
            <a:r>
              <a:rPr lang="en-US" sz="1000" b="1" dirty="0">
                <a:effectLst/>
                <a:latin typeface="Calibri"/>
                <a:ea typeface="Calibri"/>
                <a:cs typeface="Times New Roman"/>
              </a:rPr>
              <a:t> cm</a:t>
            </a:r>
            <a:endParaRPr lang="pl-PL" sz="1000" b="1" dirty="0"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25" name="Wykres 24"/>
          <p:cNvGraphicFramePr/>
          <p:nvPr>
            <p:extLst>
              <p:ext uri="{D42A27DB-BD31-4B8C-83A1-F6EECF244321}">
                <p14:modId xmlns:p14="http://schemas.microsoft.com/office/powerpoint/2010/main" val="2179034348"/>
              </p:ext>
            </p:extLst>
          </p:nvPr>
        </p:nvGraphicFramePr>
        <p:xfrm>
          <a:off x="368403" y="3985400"/>
          <a:ext cx="4152900" cy="2114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6" name="Prostokąt 25"/>
          <p:cNvSpPr/>
          <p:nvPr/>
        </p:nvSpPr>
        <p:spPr>
          <a:xfrm>
            <a:off x="403285" y="976315"/>
            <a:ext cx="55834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Trzcina pospolita </a:t>
            </a:r>
            <a:r>
              <a:rPr lang="pl-PL" sz="1600" i="1" dirty="0"/>
              <a:t>(</a:t>
            </a:r>
            <a:r>
              <a:rPr lang="pl-PL" sz="1600" i="1" dirty="0" err="1"/>
              <a:t>Phragmites</a:t>
            </a:r>
            <a:r>
              <a:rPr lang="pl-PL" sz="1600" i="1" dirty="0"/>
              <a:t> </a:t>
            </a:r>
            <a:r>
              <a:rPr lang="pl-PL" sz="1600" i="1" dirty="0" err="1"/>
              <a:t>australis</a:t>
            </a:r>
            <a:r>
              <a:rPr lang="pl-PL" sz="1600" i="1" dirty="0"/>
              <a:t>)  </a:t>
            </a:r>
            <a:r>
              <a:rPr lang="pl-PL" sz="1600" dirty="0"/>
              <a:t>na substytucie glebowym C w kolejnych latach wegetacji.</a:t>
            </a:r>
          </a:p>
        </p:txBody>
      </p:sp>
      <p:pic>
        <p:nvPicPr>
          <p:cNvPr id="2" name="Imagen 4">
            <a:extLst>
              <a:ext uri="{FF2B5EF4-FFF2-40B4-BE49-F238E27FC236}">
                <a16:creationId xmlns:a16="http://schemas.microsoft.com/office/drawing/2014/main" id="{4650175D-59B5-1DF7-4D0A-2779A86A6DC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66" y="6314533"/>
            <a:ext cx="1170182" cy="441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62786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zaokrąglony 12"/>
          <p:cNvSpPr/>
          <p:nvPr/>
        </p:nvSpPr>
        <p:spPr>
          <a:xfrm>
            <a:off x="120106" y="660230"/>
            <a:ext cx="5343486" cy="5038639"/>
          </a:xfrm>
          <a:prstGeom prst="roundRect">
            <a:avLst>
              <a:gd name="adj" fmla="val 5881"/>
            </a:avLst>
          </a:prstGeom>
          <a:solidFill>
            <a:schemeClr val="bg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5"/>
          <p:cNvSpPr txBox="1">
            <a:spLocks/>
          </p:cNvSpPr>
          <p:nvPr/>
        </p:nvSpPr>
        <p:spPr>
          <a:xfrm>
            <a:off x="294309" y="246162"/>
            <a:ext cx="8711668" cy="539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209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OCENA WEGETACJI zbiorowisk Łąkowych</a:t>
            </a:r>
          </a:p>
        </p:txBody>
      </p:sp>
      <p:pic>
        <p:nvPicPr>
          <p:cNvPr id="5123" name="Picture 3" descr="C:\Users\AWieckol\Desktop\Moje dokumenty\RECOVERY\Fotki z hałdy\Sadzonki\czerwiec 2022\IMG_20220603_1047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71" y="2652804"/>
            <a:ext cx="2381395" cy="178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Wieckol\Desktop\Moje dokumenty\RECOVERY\Fotki z hałdy\Sadzonki\czerwiec 2022\IMG_20220624_1211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541" y="2652804"/>
            <a:ext cx="2381396" cy="178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Wieckol\Desktop\Moje dokumenty\RECOVERY\Fotki z hałdy\Sadzonki\czerwiec 2022\IMG_20220624_1236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22" y="836095"/>
            <a:ext cx="2398892" cy="179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C:\Users\AWieckol\Desktop\Moje dokumenty\RECOVERY\Fotki z hałdy\maj 2022\DSC_068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3" t="13872" r="31092" b="21491"/>
          <a:stretch/>
        </p:blipFill>
        <p:spPr bwMode="auto">
          <a:xfrm>
            <a:off x="5566760" y="785212"/>
            <a:ext cx="1748439" cy="16804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az 8" descr="C:\Users\AWieckol\Desktop\Moje dokumenty\RECOVERY\Fotki z hałdy\Sadzonki\Sierpień 2021\IMG-20210813-WA002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5" r="6739"/>
          <a:stretch/>
        </p:blipFill>
        <p:spPr bwMode="auto">
          <a:xfrm>
            <a:off x="5566760" y="2648386"/>
            <a:ext cx="1748438" cy="15354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 descr="C:\Users\AWieckol\Desktop\Moje dokumenty\RECOVERY\Fotki z hałdy\maj 2022\DSC_0668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6" t="44770" r="58434" b="32012"/>
          <a:stretch/>
        </p:blipFill>
        <p:spPr bwMode="auto">
          <a:xfrm>
            <a:off x="5566760" y="4334111"/>
            <a:ext cx="1748438" cy="154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 descr="C:\Users\AWieckol\Desktop\Moje dokumenty\RECOVERY\Fotki z hałdy\maj 2022\DSC_0775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2" t="9757" r="31192" b="40768"/>
          <a:stretch/>
        </p:blipFill>
        <p:spPr bwMode="auto">
          <a:xfrm>
            <a:off x="7383345" y="785212"/>
            <a:ext cx="1622632" cy="16804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18541" y="4974973"/>
            <a:ext cx="5146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/>
              <a:t>Rozwój roślinności łąkowej z wykorzystaniem pokrywy substytutów glebowych</a:t>
            </a:r>
          </a:p>
        </p:txBody>
      </p:sp>
      <p:sp>
        <p:nvSpPr>
          <p:cNvPr id="4" name="Prostokąt 3"/>
          <p:cNvSpPr/>
          <p:nvPr/>
        </p:nvSpPr>
        <p:spPr>
          <a:xfrm>
            <a:off x="444872" y="4449928"/>
            <a:ext cx="19287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/>
              <a:t>łąka siedlisk świeżych</a:t>
            </a:r>
          </a:p>
          <a:p>
            <a:pPr algn="ctr"/>
            <a:r>
              <a:rPr lang="pl-PL" sz="1400" dirty="0"/>
              <a:t>na podłożu B</a:t>
            </a:r>
          </a:p>
        </p:txBody>
      </p:sp>
      <p:sp>
        <p:nvSpPr>
          <p:cNvPr id="5" name="Prostokąt 4"/>
          <p:cNvSpPr/>
          <p:nvPr/>
        </p:nvSpPr>
        <p:spPr>
          <a:xfrm>
            <a:off x="3199853" y="4438851"/>
            <a:ext cx="18582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/>
              <a:t>łąka siedlisk suchych</a:t>
            </a:r>
          </a:p>
          <a:p>
            <a:pPr algn="ctr"/>
            <a:r>
              <a:rPr lang="pl-PL" sz="1400" dirty="0"/>
              <a:t>na podłożu A</a:t>
            </a:r>
          </a:p>
        </p:txBody>
      </p:sp>
      <p:pic>
        <p:nvPicPr>
          <p:cNvPr id="5127" name="Picture 7" descr="C:\Users\AWieckol\Desktop\Moje dokumenty\RECOVERY\Fotki z hałdy\Sadzonki\czerwiec 2022\IMG_20220603_10432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41" y="849217"/>
            <a:ext cx="2381396" cy="178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Wieckol\Desktop\Moje dokumenty\RECOVERY\Fotki z hałdy\Sadzonki\Recovery foto lipiec\P101694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43570" r="37541" b="24039"/>
          <a:stretch/>
        </p:blipFill>
        <p:spPr bwMode="auto">
          <a:xfrm>
            <a:off x="7383345" y="2648386"/>
            <a:ext cx="1622633" cy="1535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 descr="Una flor morada&#10;&#10;Descripción generada automáticamente">
            <a:extLst>
              <a:ext uri="{FF2B5EF4-FFF2-40B4-BE49-F238E27FC236}">
                <a16:creationId xmlns:a16="http://schemas.microsoft.com/office/drawing/2014/main" id="{C93768C3-243E-4E59-8189-37788B7AA84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4" t="15081" r="20122" b="330"/>
          <a:stretch/>
        </p:blipFill>
        <p:spPr>
          <a:xfrm>
            <a:off x="7383346" y="4334111"/>
            <a:ext cx="1622632" cy="152118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20106" y="5855297"/>
            <a:ext cx="4856672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D22323"/>
                </a:solidFill>
              </a:rPr>
              <a:t>Przykłady gatunków owadów obserwowanych</a:t>
            </a:r>
          </a:p>
          <a:p>
            <a:r>
              <a:rPr lang="pl-PL" sz="1600" dirty="0">
                <a:solidFill>
                  <a:srgbClr val="D22323"/>
                </a:solidFill>
              </a:rPr>
              <a:t>na poligonie doświadczalnym ZG Janina </a:t>
            </a:r>
          </a:p>
        </p:txBody>
      </p:sp>
      <p:sp>
        <p:nvSpPr>
          <p:cNvPr id="15" name="Strzałka w dół 14"/>
          <p:cNvSpPr/>
          <p:nvPr/>
        </p:nvSpPr>
        <p:spPr>
          <a:xfrm rot="15544162">
            <a:off x="4874379" y="5619211"/>
            <a:ext cx="540111" cy="888520"/>
          </a:xfrm>
          <a:prstGeom prst="downArrow">
            <a:avLst/>
          </a:prstGeom>
          <a:solidFill>
            <a:srgbClr val="D2232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245120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199" y="246325"/>
            <a:ext cx="8807283" cy="896897"/>
          </a:xfrm>
        </p:spPr>
        <p:txBody>
          <a:bodyPr>
            <a:normAutofit/>
          </a:bodyPr>
          <a:lstStyle/>
          <a:p>
            <a:r>
              <a:rPr lang="pl-PL" sz="2400" dirty="0" err="1"/>
              <a:t>PRZYKłady</a:t>
            </a:r>
            <a:r>
              <a:rPr lang="pl-PL" sz="2400" dirty="0"/>
              <a:t> gatunków </a:t>
            </a:r>
            <a:r>
              <a:rPr lang="pl-PL" sz="2400" dirty="0" err="1"/>
              <a:t>ROśLINNOŚCI</a:t>
            </a:r>
            <a:r>
              <a:rPr lang="pl-PL" sz="2400" dirty="0"/>
              <a:t> SEGETALNEJ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14</a:t>
            </a:fld>
            <a:endParaRPr lang="pl-PL" dirty="0"/>
          </a:p>
        </p:txBody>
      </p:sp>
      <p:pic>
        <p:nvPicPr>
          <p:cNvPr id="10242" name="Picture 2" descr="C:\Users\AWieckol\Desktop\Moje dokumenty\RECOVERY\Fotki z hałdy\IMG-18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5"/>
          <a:stretch/>
        </p:blipFill>
        <p:spPr bwMode="auto">
          <a:xfrm>
            <a:off x="6591674" y="655264"/>
            <a:ext cx="2106436" cy="253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Wieckol\Desktop\Moje dokumenty\RECOVERY\Fotki z hałdy\IMG-19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"/>
          <a:stretch/>
        </p:blipFill>
        <p:spPr bwMode="auto">
          <a:xfrm>
            <a:off x="3207611" y="1067779"/>
            <a:ext cx="3188352" cy="40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Wieckol\Desktop\Moje dokumenty\RECOVERY\Fotki z hałdy\Sadzonki\Lipiec 2021\P10169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4" t="6346" r="9949"/>
          <a:stretch/>
        </p:blipFill>
        <p:spPr bwMode="auto">
          <a:xfrm>
            <a:off x="546469" y="655264"/>
            <a:ext cx="2205244" cy="23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Podbiał na &quot;choroby gorące&quot;. Receptury klasztorne i ludow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86" y="3840209"/>
            <a:ext cx="2422569" cy="160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729405" y="5465405"/>
            <a:ext cx="16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Podbiał pospolity</a:t>
            </a:r>
          </a:p>
          <a:p>
            <a:r>
              <a:rPr lang="pl-PL" sz="1400" i="1" dirty="0"/>
              <a:t>(</a:t>
            </a:r>
            <a:r>
              <a:rPr lang="pl-PL" sz="1400" i="1" dirty="0" err="1"/>
              <a:t>Tussilago</a:t>
            </a:r>
            <a:r>
              <a:rPr lang="pl-PL" sz="1400" i="1" dirty="0"/>
              <a:t> </a:t>
            </a:r>
            <a:r>
              <a:rPr lang="pl-PL" sz="1400" i="1" dirty="0" err="1"/>
              <a:t>farfara</a:t>
            </a:r>
            <a:r>
              <a:rPr lang="pl-PL" sz="1400" i="1" dirty="0"/>
              <a:t>)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3400" y="3089039"/>
            <a:ext cx="2634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dirty="0" err="1"/>
              <a:t>Kosmosa</a:t>
            </a:r>
            <a:r>
              <a:rPr lang="pl-PL" sz="1400" dirty="0"/>
              <a:t> wielkolistna/ Lebioda</a:t>
            </a:r>
          </a:p>
          <a:p>
            <a:pPr algn="ctr"/>
            <a:r>
              <a:rPr lang="pl-PL" sz="1400" i="1" dirty="0"/>
              <a:t>(</a:t>
            </a:r>
            <a:r>
              <a:rPr lang="pl-PL" sz="1400" i="1" dirty="0" err="1"/>
              <a:t>Chenopodium</a:t>
            </a:r>
            <a:r>
              <a:rPr lang="pl-PL" sz="1400" i="1" dirty="0"/>
              <a:t> </a:t>
            </a:r>
            <a:r>
              <a:rPr lang="pl-PL" sz="1400" i="1" dirty="0" err="1"/>
              <a:t>hybridum</a:t>
            </a:r>
            <a:r>
              <a:rPr lang="pl-PL" sz="1400" i="1" dirty="0"/>
              <a:t>)</a:t>
            </a:r>
          </a:p>
        </p:txBody>
      </p:sp>
      <p:sp>
        <p:nvSpPr>
          <p:cNvPr id="7" name="Prostokąt 6"/>
          <p:cNvSpPr/>
          <p:nvPr/>
        </p:nvSpPr>
        <p:spPr>
          <a:xfrm>
            <a:off x="3797185" y="4734205"/>
            <a:ext cx="1798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400" dirty="0">
                <a:solidFill>
                  <a:srgbClr val="FFFFFF"/>
                </a:solidFill>
              </a:rPr>
              <a:t>Akacja </a:t>
            </a:r>
            <a:r>
              <a:rPr lang="pl-PL" sz="1400" i="1" dirty="0">
                <a:solidFill>
                  <a:srgbClr val="FFFFFF"/>
                </a:solidFill>
              </a:rPr>
              <a:t>(</a:t>
            </a:r>
            <a:r>
              <a:rPr lang="pl-PL" sz="1400" i="1" dirty="0" err="1">
                <a:solidFill>
                  <a:srgbClr val="FFFFFF"/>
                </a:solidFill>
              </a:rPr>
              <a:t>Acacia</a:t>
            </a:r>
            <a:r>
              <a:rPr lang="pl-PL" sz="1400" i="1" dirty="0">
                <a:solidFill>
                  <a:srgbClr val="FFFFFF"/>
                </a:solidFill>
              </a:rPr>
              <a:t> Mill.)</a:t>
            </a:r>
          </a:p>
        </p:txBody>
      </p:sp>
      <p:sp>
        <p:nvSpPr>
          <p:cNvPr id="8" name="Prostokąt 7"/>
          <p:cNvSpPr/>
          <p:nvPr/>
        </p:nvSpPr>
        <p:spPr>
          <a:xfrm>
            <a:off x="6525359" y="3196761"/>
            <a:ext cx="21162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/>
              <a:t>Pokrzywa </a:t>
            </a:r>
            <a:r>
              <a:rPr lang="pl-PL" sz="1400" i="1" dirty="0"/>
              <a:t>(</a:t>
            </a:r>
            <a:r>
              <a:rPr lang="pl-PL" sz="1400" i="1" dirty="0" err="1"/>
              <a:t>Urtica</a:t>
            </a:r>
            <a:r>
              <a:rPr lang="pl-PL" sz="1400" i="1" dirty="0"/>
              <a:t> </a:t>
            </a:r>
            <a:r>
              <a:rPr lang="pl-PL" sz="1400" i="1" dirty="0" err="1"/>
              <a:t>dioica</a:t>
            </a:r>
            <a:r>
              <a:rPr lang="pl-PL" sz="1400" i="1" dirty="0"/>
              <a:t>)</a:t>
            </a:r>
          </a:p>
        </p:txBody>
      </p:sp>
      <p:pic>
        <p:nvPicPr>
          <p:cNvPr id="1026" name="Picture 2" descr="C:\Users\AWieckol\Desktop\Moje dokumenty\RECOVERY\Fotki z hałdy\Sadzonki\Sierpień 2021\IMG_20210813_1031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2" t="14067" r="10662" b="38787"/>
          <a:stretch/>
        </p:blipFill>
        <p:spPr bwMode="auto">
          <a:xfrm>
            <a:off x="6546129" y="3882721"/>
            <a:ext cx="2074743" cy="171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ole tekstowe 15"/>
          <p:cNvSpPr txBox="1"/>
          <p:nvPr/>
        </p:nvSpPr>
        <p:spPr>
          <a:xfrm>
            <a:off x="6546129" y="5531424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dirty="0"/>
              <a:t>Rdest plamisty</a:t>
            </a:r>
          </a:p>
          <a:p>
            <a:pPr algn="ctr"/>
            <a:r>
              <a:rPr lang="pl-PL" sz="1400" i="1" dirty="0"/>
              <a:t>(</a:t>
            </a:r>
            <a:r>
              <a:rPr lang="pl-PL" sz="1400" i="1" dirty="0" err="1"/>
              <a:t>Polygonum</a:t>
            </a:r>
            <a:r>
              <a:rPr lang="pl-PL" sz="1400" i="1" dirty="0"/>
              <a:t> </a:t>
            </a:r>
            <a:r>
              <a:rPr lang="pl-PL" sz="1400" i="1" dirty="0" err="1"/>
              <a:t>persicaria</a:t>
            </a:r>
            <a:endParaRPr lang="pl-PL" sz="1400" i="1" dirty="0"/>
          </a:p>
        </p:txBody>
      </p:sp>
      <p:pic>
        <p:nvPicPr>
          <p:cNvPr id="3" name="Imagen 4">
            <a:extLst>
              <a:ext uri="{FF2B5EF4-FFF2-40B4-BE49-F238E27FC236}">
                <a16:creationId xmlns:a16="http://schemas.microsoft.com/office/drawing/2014/main" id="{45D397E1-4C03-0E55-5647-B007590D976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66" y="6314533"/>
            <a:ext cx="1170182" cy="441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3460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9029" y="260743"/>
            <a:ext cx="8811098" cy="696790"/>
          </a:xfrm>
        </p:spPr>
        <p:txBody>
          <a:bodyPr>
            <a:normAutofit/>
          </a:bodyPr>
          <a:lstStyle/>
          <a:p>
            <a:pPr algn="ctr"/>
            <a:r>
              <a:rPr lang="pl-PL" sz="2400" dirty="0"/>
              <a:t>BADANIA PRÓBEK SUBSTYTUTÓW GLEBOWYCH PODCZAS WEGETACJI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15</a:t>
            </a:fld>
            <a:endParaRPr lang="pl-PL" dirty="0"/>
          </a:p>
        </p:txBody>
      </p:sp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398106"/>
              </p:ext>
            </p:extLst>
          </p:nvPr>
        </p:nvGraphicFramePr>
        <p:xfrm>
          <a:off x="0" y="1530427"/>
          <a:ext cx="4615132" cy="2852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Wykres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8540381"/>
              </p:ext>
            </p:extLst>
          </p:nvPr>
        </p:nvGraphicFramePr>
        <p:xfrm>
          <a:off x="4666459" y="1539414"/>
          <a:ext cx="4296386" cy="2858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Prostokąt 13"/>
          <p:cNvSpPr/>
          <p:nvPr/>
        </p:nvSpPr>
        <p:spPr>
          <a:xfrm>
            <a:off x="712898" y="1161736"/>
            <a:ext cx="2980303" cy="368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Podłoże siedlisk suchych-A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5097138" y="1150279"/>
            <a:ext cx="3070071" cy="368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Podłoże siedlisk świeżych-B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210941" y="4663069"/>
            <a:ext cx="43652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/>
              <a:t>EC - przewodność elektryczna [</a:t>
            </a:r>
            <a:r>
              <a:rPr lang="en-US" sz="1600" dirty="0"/>
              <a:t>mS·cm</a:t>
            </a:r>
            <a:r>
              <a:rPr lang="en-US" sz="1600" baseline="30000" dirty="0"/>
              <a:t>-1</a:t>
            </a:r>
            <a:r>
              <a:rPr lang="pl-PL" sz="1600" dirty="0"/>
              <a:t>]</a:t>
            </a:r>
          </a:p>
          <a:p>
            <a:r>
              <a:rPr lang="pl-PL" sz="1600" dirty="0"/>
              <a:t>OM- materia organiczna</a:t>
            </a:r>
            <a:r>
              <a:rPr lang="en-US" sz="1600" dirty="0"/>
              <a:t> </a:t>
            </a:r>
            <a:r>
              <a:rPr lang="pl-PL" sz="1600" dirty="0"/>
              <a:t>[%] </a:t>
            </a:r>
            <a:r>
              <a:rPr lang="pl-PL" sz="1600" dirty="0">
                <a:latin typeface="Arial"/>
                <a:cs typeface="Arial"/>
              </a:rPr>
              <a:t>→ </a:t>
            </a:r>
            <a:r>
              <a:rPr lang="pl-PL" sz="1600" dirty="0"/>
              <a:t>C,H,O,S, N, P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4692771" y="4663069"/>
            <a:ext cx="4347648" cy="107721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1600" dirty="0"/>
              <a:t>Po 18 miesiącach od rozpoczęcia wegetacji pokrywa glebowa charakteryzowała się neutralnym odczynem oraz niską wartością EC</a:t>
            </a:r>
            <a:r>
              <a:rPr lang="en-US" sz="1600" dirty="0"/>
              <a:t>. </a:t>
            </a:r>
            <a:endParaRPr lang="pl-PL" sz="1600" dirty="0"/>
          </a:p>
        </p:txBody>
      </p:sp>
      <p:sp>
        <p:nvSpPr>
          <p:cNvPr id="19" name="Prostokąt zaokrąglony 18"/>
          <p:cNvSpPr/>
          <p:nvPr/>
        </p:nvSpPr>
        <p:spPr>
          <a:xfrm>
            <a:off x="1547952" y="3167743"/>
            <a:ext cx="1079365" cy="12300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zaokrąglony 19"/>
          <p:cNvSpPr/>
          <p:nvPr/>
        </p:nvSpPr>
        <p:spPr>
          <a:xfrm>
            <a:off x="6092493" y="3167743"/>
            <a:ext cx="1079365" cy="12300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Imagen 4">
            <a:extLst>
              <a:ext uri="{FF2B5EF4-FFF2-40B4-BE49-F238E27FC236}">
                <a16:creationId xmlns:a16="http://schemas.microsoft.com/office/drawing/2014/main" id="{E16FB987-8548-289A-3026-99027C637B8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66" y="6314533"/>
            <a:ext cx="1170182" cy="441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0850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16</a:t>
            </a:fld>
            <a:endParaRPr lang="pl-PL" dirty="0"/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229029" y="260742"/>
            <a:ext cx="8811098" cy="896897"/>
          </a:xfrm>
        </p:spPr>
        <p:txBody>
          <a:bodyPr>
            <a:normAutofit/>
          </a:bodyPr>
          <a:lstStyle/>
          <a:p>
            <a:pPr algn="ctr"/>
            <a:r>
              <a:rPr lang="pl-PL" sz="2400" dirty="0"/>
              <a:t>Ocena zawartości metali w </a:t>
            </a:r>
            <a:r>
              <a:rPr lang="pl-PL" sz="2400" dirty="0" err="1"/>
              <a:t>PRóBkach</a:t>
            </a:r>
            <a:r>
              <a:rPr lang="pl-PL" sz="2400" dirty="0"/>
              <a:t> podłoży GLEBOWYCH PODCZAS WEGETACJI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241541" y="4501896"/>
            <a:ext cx="8678172" cy="1323439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dirty="0"/>
              <a:t>Stężenia toksycznych metali ciężkich w próbkach substytutów glebowych po 2 latach od rozpoczęcia wegetacji nie przekroczyły dopuszczalnych wartości na zgodność </a:t>
            </a:r>
          </a:p>
          <a:p>
            <a:pPr algn="ctr"/>
            <a:r>
              <a:rPr lang="pl-PL" sz="1600" dirty="0"/>
              <a:t>z </a:t>
            </a:r>
            <a:r>
              <a:rPr lang="pl-PL" sz="1600" b="1" dirty="0"/>
              <a:t>Rozporządzeniem Ministra Środowiska w sprawie sposobu prowadzenia oceny zanieczyszczenia powierzchni ziemi </a:t>
            </a:r>
            <a:r>
              <a:rPr lang="en-US" sz="1600" b="1" i="1" dirty="0"/>
              <a:t>(</a:t>
            </a:r>
            <a:r>
              <a:rPr lang="pl-PL" sz="1600" b="1" i="1" dirty="0"/>
              <a:t>Dz. U. 2016, poz. 1395) </a:t>
            </a:r>
            <a:r>
              <a:rPr lang="pl-PL" sz="1600" dirty="0"/>
              <a:t>dla gruntów Grupy III</a:t>
            </a:r>
          </a:p>
          <a:p>
            <a:pPr algn="ctr"/>
            <a:r>
              <a:rPr lang="pl-PL" sz="1600" i="1" dirty="0"/>
              <a:t>tj.: tereny zieleni nieurządzonej oraz grunty zadrzewione i zakrzewione</a:t>
            </a:r>
          </a:p>
        </p:txBody>
      </p:sp>
      <p:graphicFrame>
        <p:nvGraphicFramePr>
          <p:cNvPr id="10" name="Wykres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4256178"/>
              </p:ext>
            </p:extLst>
          </p:nvPr>
        </p:nvGraphicFramePr>
        <p:xfrm>
          <a:off x="417931" y="1334791"/>
          <a:ext cx="3791760" cy="3047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Wykres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5420593"/>
              </p:ext>
            </p:extLst>
          </p:nvPr>
        </p:nvGraphicFramePr>
        <p:xfrm>
          <a:off x="4580627" y="1259457"/>
          <a:ext cx="3950898" cy="3174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Imagen 4">
            <a:extLst>
              <a:ext uri="{FF2B5EF4-FFF2-40B4-BE49-F238E27FC236}">
                <a16:creationId xmlns:a16="http://schemas.microsoft.com/office/drawing/2014/main" id="{6234E765-2B79-ABE5-8FD1-2217A3AFF09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66" y="6314533"/>
            <a:ext cx="1170182" cy="441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765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4294967295"/>
          </p:nvPr>
        </p:nvSpPr>
        <p:spPr>
          <a:xfrm>
            <a:off x="269824" y="6464561"/>
            <a:ext cx="601941" cy="273622"/>
          </a:xfrm>
          <a:prstGeom prst="rect">
            <a:avLst/>
          </a:prstGeom>
        </p:spPr>
        <p:txBody>
          <a:bodyPr/>
          <a:lstStyle/>
          <a:p>
            <a:fld id="{004C546E-5355-4CA6-80D6-E6A50873F821}" type="slidenum">
              <a:rPr lang="pl-PL" smtClean="0"/>
              <a:pPr/>
              <a:t>17</a:t>
            </a:fld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75954" y="430450"/>
            <a:ext cx="8774425" cy="896897"/>
          </a:xfrm>
        </p:spPr>
        <p:txBody>
          <a:bodyPr>
            <a:normAutofit/>
          </a:bodyPr>
          <a:lstStyle/>
          <a:p>
            <a:r>
              <a:rPr lang="pl-PL" sz="2400" dirty="0"/>
              <a:t>EFEKTY REKULTWYACJI HAŁDY JANINA</a:t>
            </a:r>
          </a:p>
        </p:txBody>
      </p:sp>
      <p:pic>
        <p:nvPicPr>
          <p:cNvPr id="18" name="Obraz 17" descr="C:\Users\AWieckol\Desktop\Moje dokumenty\RECOVERY\Fotki z hałdy\Sadzonki\listopad 2020\IMG_20201124_11593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807" r="16311" b="4500"/>
          <a:stretch/>
        </p:blipFill>
        <p:spPr bwMode="auto">
          <a:xfrm>
            <a:off x="175955" y="937177"/>
            <a:ext cx="2738461" cy="24912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az 18" descr="C:\Users\AWieckol\Downloads\6903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" r="6189" b="6889"/>
          <a:stretch/>
        </p:blipFill>
        <p:spPr bwMode="auto">
          <a:xfrm rot="16200000">
            <a:off x="3259162" y="723331"/>
            <a:ext cx="2491297" cy="29189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Obraz 19" descr="C:\Users\AWieckol\Desktop\Moje dokumenty\RECOVERY\Fotki z hałdy\Sadzonki\czerwiec 2022\IMG_20220624_12152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t="3068" r="6858" b="19123"/>
          <a:stretch/>
        </p:blipFill>
        <p:spPr bwMode="auto">
          <a:xfrm>
            <a:off x="6094507" y="937176"/>
            <a:ext cx="2855873" cy="2491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085989" y="969544"/>
            <a:ext cx="828427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2020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5106839" y="969544"/>
            <a:ext cx="857466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2021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8062427" y="969544"/>
            <a:ext cx="887953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2022</a:t>
            </a:r>
          </a:p>
        </p:txBody>
      </p:sp>
      <p:sp>
        <p:nvSpPr>
          <p:cNvPr id="10" name="Prostokąt 9"/>
          <p:cNvSpPr/>
          <p:nvPr/>
        </p:nvSpPr>
        <p:spPr>
          <a:xfrm>
            <a:off x="1117082" y="5885440"/>
            <a:ext cx="2171672" cy="645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FFFFFF"/>
                </a:solidFill>
              </a:rPr>
              <a:t>Poletko badawcze czerwiec</a:t>
            </a:r>
            <a:r>
              <a:rPr lang="en-US" b="1" dirty="0">
                <a:solidFill>
                  <a:srgbClr val="FFFFFF"/>
                </a:solidFill>
              </a:rPr>
              <a:t> 2022</a:t>
            </a:r>
            <a:endParaRPr lang="pl-PL" b="1" dirty="0">
              <a:solidFill>
                <a:srgbClr val="FFFFFF"/>
              </a:solidFill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6520425" y="4088646"/>
            <a:ext cx="24299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D22323"/>
                </a:solidFill>
              </a:rPr>
              <a:t>Rezultat rekultywacji fragmentu składowiska odpadów wydobywczych ZG Janina w Libiążu</a:t>
            </a:r>
          </a:p>
          <a:p>
            <a:pPr algn="ctr"/>
            <a:r>
              <a:rPr lang="pl-PL" sz="1600" dirty="0">
                <a:solidFill>
                  <a:srgbClr val="D22323"/>
                </a:solidFill>
              </a:rPr>
              <a:t>z wykorzystaniem substytutów glebowych</a:t>
            </a:r>
          </a:p>
        </p:txBody>
      </p:sp>
      <p:pic>
        <p:nvPicPr>
          <p:cNvPr id="9218" name="Picture 2" descr="C:\Users\AWieckol\Desktop\Moje dokumenty\RECOVERY\Fotki z hałdy\I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9"/>
          <a:stretch/>
        </p:blipFill>
        <p:spPr bwMode="auto">
          <a:xfrm>
            <a:off x="175955" y="3549246"/>
            <a:ext cx="6074874" cy="302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trzałka w dół 13"/>
          <p:cNvSpPr/>
          <p:nvPr/>
        </p:nvSpPr>
        <p:spPr>
          <a:xfrm rot="5400000">
            <a:off x="5892296" y="4617929"/>
            <a:ext cx="540111" cy="888520"/>
          </a:xfrm>
          <a:prstGeom prst="downArrow">
            <a:avLst/>
          </a:prstGeom>
          <a:solidFill>
            <a:srgbClr val="D2232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25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704AB-23F0-4BC7-8BAB-079194295CE3}" type="slidenum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pic>
        <p:nvPicPr>
          <p:cNvPr id="7" name="Obraz 174" descr="F:\Dropbox\WEGETACJA\III_FOTO_Kiełkowanie GLEBY III_gorczyca\KOMPONENTY DO GLEB III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22309" y="2620060"/>
            <a:ext cx="1339703" cy="225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t="13284" r="81769" b="12401"/>
          <a:stretch/>
        </p:blipFill>
        <p:spPr bwMode="auto">
          <a:xfrm>
            <a:off x="484060" y="2626410"/>
            <a:ext cx="982005" cy="224685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Obraz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89" b="12168"/>
          <a:stretch/>
        </p:blipFill>
        <p:spPr bwMode="auto">
          <a:xfrm>
            <a:off x="4379777" y="2237075"/>
            <a:ext cx="979188" cy="2630645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5325069" y="3594046"/>
            <a:ext cx="928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/>
              <a:t>Mieszanina substytutu </a:t>
            </a:r>
            <a:br>
              <a:rPr lang="pl-PL" sz="1000" b="1" dirty="0"/>
            </a:br>
            <a:r>
              <a:rPr lang="pl-PL" sz="1000" b="1" dirty="0"/>
              <a:t>i odpadów górniczych</a:t>
            </a:r>
          </a:p>
        </p:txBody>
      </p:sp>
      <p:pic>
        <p:nvPicPr>
          <p:cNvPr id="12" name="Obraz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89" b="87001"/>
          <a:stretch/>
        </p:blipFill>
        <p:spPr bwMode="auto">
          <a:xfrm>
            <a:off x="479368" y="2237075"/>
            <a:ext cx="975621" cy="389335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5325067" y="2828384"/>
            <a:ext cx="830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/>
              <a:t>Substytut glebowy</a:t>
            </a:r>
            <a:endParaRPr lang="pl-PL" sz="1000" b="1" baseline="30000" dirty="0"/>
          </a:p>
        </p:txBody>
      </p:sp>
      <p:sp>
        <p:nvSpPr>
          <p:cNvPr id="14" name="Prostokąt 13"/>
          <p:cNvSpPr/>
          <p:nvPr/>
        </p:nvSpPr>
        <p:spPr>
          <a:xfrm>
            <a:off x="3732941" y="1171103"/>
            <a:ext cx="2210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200" b="1" u="sng" dirty="0">
                <a:solidFill>
                  <a:srgbClr val="FF0000"/>
                </a:solidFill>
              </a:rPr>
              <a:t>Nowe podejście</a:t>
            </a:r>
          </a:p>
          <a:p>
            <a:pPr algn="ctr"/>
            <a:r>
              <a:rPr lang="pl-PL" sz="1200" b="1" dirty="0">
                <a:solidFill>
                  <a:srgbClr val="00B050"/>
                </a:solidFill>
              </a:rPr>
              <a:t>2-warstwowa pokrywa neutralizująca kwaśne odpady wydobywcze</a:t>
            </a:r>
            <a:endParaRPr lang="en-US" sz="1200" b="1" dirty="0">
              <a:solidFill>
                <a:srgbClr val="00B050"/>
              </a:solidFill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1959139" y="1243493"/>
            <a:ext cx="1876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solidFill>
                  <a:srgbClr val="996633"/>
                </a:solidFill>
              </a:rPr>
              <a:t>Substytut glebowy </a:t>
            </a:r>
            <a:br>
              <a:rPr lang="pl-PL" sz="1200" b="1" dirty="0">
                <a:solidFill>
                  <a:srgbClr val="996633"/>
                </a:solidFill>
              </a:rPr>
            </a:br>
            <a:r>
              <a:rPr lang="pl-PL" sz="1200" b="1" dirty="0">
                <a:solidFill>
                  <a:srgbClr val="996633"/>
                </a:solidFill>
              </a:rPr>
              <a:t>z produktów ubocznych UPS/UPW </a:t>
            </a:r>
            <a:br>
              <a:rPr lang="pl-PL" sz="1200" b="1" dirty="0">
                <a:solidFill>
                  <a:srgbClr val="996633"/>
                </a:solidFill>
              </a:rPr>
            </a:br>
            <a:r>
              <a:rPr lang="pl-PL" sz="1200" b="1" dirty="0">
                <a:solidFill>
                  <a:srgbClr val="996633"/>
                </a:solidFill>
              </a:rPr>
              <a:t>i biomasy</a:t>
            </a:r>
            <a:endParaRPr lang="en-US" sz="1200" b="1" dirty="0">
              <a:solidFill>
                <a:srgbClr val="996633"/>
              </a:solidFill>
            </a:endParaRPr>
          </a:p>
        </p:txBody>
      </p:sp>
      <p:sp>
        <p:nvSpPr>
          <p:cNvPr id="16" name="Strzałka w prawo 15"/>
          <p:cNvSpPr/>
          <p:nvPr/>
        </p:nvSpPr>
        <p:spPr>
          <a:xfrm>
            <a:off x="3797920" y="2873171"/>
            <a:ext cx="420446" cy="425669"/>
          </a:xfrm>
          <a:prstGeom prst="right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 w prawo 16"/>
          <p:cNvSpPr/>
          <p:nvPr/>
        </p:nvSpPr>
        <p:spPr>
          <a:xfrm>
            <a:off x="3797920" y="3743485"/>
            <a:ext cx="420446" cy="425669"/>
          </a:xfrm>
          <a:prstGeom prst="right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 w prawo 17"/>
          <p:cNvSpPr/>
          <p:nvPr/>
        </p:nvSpPr>
        <p:spPr>
          <a:xfrm flipH="1">
            <a:off x="1524120" y="2870477"/>
            <a:ext cx="403793" cy="425669"/>
          </a:xfrm>
          <a:prstGeom prst="right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/>
          <p:cNvSpPr/>
          <p:nvPr/>
        </p:nvSpPr>
        <p:spPr>
          <a:xfrm>
            <a:off x="-3212" y="1230793"/>
            <a:ext cx="1931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solidFill>
                  <a:schemeClr val="tx1">
                    <a:lumMod val="75000"/>
                  </a:schemeClr>
                </a:solidFill>
              </a:rPr>
              <a:t>Tradycyjne rozwiązanie</a:t>
            </a:r>
          </a:p>
          <a:p>
            <a:pPr algn="ctr"/>
            <a:r>
              <a:rPr lang="pl-PL" sz="1200" b="1" dirty="0">
                <a:solidFill>
                  <a:schemeClr val="tx1">
                    <a:lumMod val="75000"/>
                  </a:schemeClr>
                </a:solidFill>
              </a:rPr>
              <a:t>dla odpadów trudnych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25" name="Obraz 17" descr="C:\Users\Ja\Desktop\AREK BAUEREK\PHOTO - LIBIĄŻ (13.09.2019)\IMG_35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8" b="11822"/>
          <a:stretch/>
        </p:blipFill>
        <p:spPr bwMode="auto">
          <a:xfrm>
            <a:off x="6260299" y="543572"/>
            <a:ext cx="2651124" cy="174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2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503" y="2397069"/>
            <a:ext cx="2651124" cy="1742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0" t="32786" r="23719" b="25290"/>
          <a:stretch/>
        </p:blipFill>
        <p:spPr bwMode="auto">
          <a:xfrm>
            <a:off x="104252" y="6343055"/>
            <a:ext cx="1176229" cy="41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pole tekstowe 31"/>
          <p:cNvSpPr txBox="1"/>
          <p:nvPr/>
        </p:nvSpPr>
        <p:spPr>
          <a:xfrm>
            <a:off x="4341489" y="4376478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800" b="1" dirty="0">
                <a:solidFill>
                  <a:srgbClr val="002060"/>
                </a:solidFill>
              </a:rPr>
              <a:t>kwaśne odpady </a:t>
            </a:r>
          </a:p>
          <a:p>
            <a:pPr algn="ctr"/>
            <a:r>
              <a:rPr lang="pl-PL" sz="800" b="1" dirty="0">
                <a:solidFill>
                  <a:srgbClr val="002060"/>
                </a:solidFill>
              </a:rPr>
              <a:t>Wydobywcze</a:t>
            </a:r>
          </a:p>
          <a:p>
            <a:pPr algn="ctr"/>
            <a:r>
              <a:rPr lang="pl-PL" sz="800" b="1" dirty="0" err="1">
                <a:solidFill>
                  <a:srgbClr val="002060"/>
                </a:solidFill>
              </a:rPr>
              <a:t>pH</a:t>
            </a:r>
            <a:r>
              <a:rPr lang="pl-PL" sz="800" b="1" dirty="0">
                <a:solidFill>
                  <a:srgbClr val="002060"/>
                </a:solidFill>
              </a:rPr>
              <a:t> </a:t>
            </a:r>
            <a:r>
              <a:rPr lang="pl-PL" sz="800" b="1" dirty="0">
                <a:solidFill>
                  <a:srgbClr val="002060"/>
                </a:solidFill>
                <a:latin typeface="Times New Roman"/>
                <a:cs typeface="Times New Roman"/>
              </a:rPr>
              <a:t>~ 3 - 4</a:t>
            </a:r>
            <a:endParaRPr lang="pl-PL" sz="800" b="1" dirty="0">
              <a:solidFill>
                <a:srgbClr val="002060"/>
              </a:solidFill>
            </a:endParaRPr>
          </a:p>
        </p:txBody>
      </p:sp>
      <p:grpSp>
        <p:nvGrpSpPr>
          <p:cNvPr id="46" name="Grupa 45"/>
          <p:cNvGrpSpPr/>
          <p:nvPr/>
        </p:nvGrpSpPr>
        <p:grpSpPr>
          <a:xfrm>
            <a:off x="45261" y="3502337"/>
            <a:ext cx="2399044" cy="2168052"/>
            <a:chOff x="45261" y="3502337"/>
            <a:chExt cx="2399044" cy="2168052"/>
          </a:xfrm>
        </p:grpSpPr>
        <p:sp>
          <p:nvSpPr>
            <p:cNvPr id="34" name="Owal 29">
              <a:extLst>
                <a:ext uri="{FF2B5EF4-FFF2-40B4-BE49-F238E27FC236}">
                  <a16:creationId xmlns:a16="http://schemas.microsoft.com/office/drawing/2014/main" id="{68BBAE30-1CAE-9208-2A7B-873DA9ECDC44}"/>
                </a:ext>
              </a:extLst>
            </p:cNvPr>
            <p:cNvSpPr/>
            <p:nvPr/>
          </p:nvSpPr>
          <p:spPr>
            <a:xfrm>
              <a:off x="45261" y="5081411"/>
              <a:ext cx="2399044" cy="551040"/>
            </a:xfrm>
            <a:custGeom>
              <a:avLst/>
              <a:gdLst>
                <a:gd name="connsiteX0" fmla="*/ 0 w 2701427"/>
                <a:gd name="connsiteY0" fmla="*/ 445456 h 890912"/>
                <a:gd name="connsiteX1" fmla="*/ 1350714 w 2701427"/>
                <a:gd name="connsiteY1" fmla="*/ 0 h 890912"/>
                <a:gd name="connsiteX2" fmla="*/ 2701428 w 2701427"/>
                <a:gd name="connsiteY2" fmla="*/ 445456 h 890912"/>
                <a:gd name="connsiteX3" fmla="*/ 1350714 w 2701427"/>
                <a:gd name="connsiteY3" fmla="*/ 890912 h 890912"/>
                <a:gd name="connsiteX4" fmla="*/ 0 w 2701427"/>
                <a:gd name="connsiteY4" fmla="*/ 445456 h 890912"/>
                <a:gd name="connsiteX0" fmla="*/ 0 w 2701428"/>
                <a:gd name="connsiteY0" fmla="*/ 445456 h 890912"/>
                <a:gd name="connsiteX1" fmla="*/ 1350714 w 2701428"/>
                <a:gd name="connsiteY1" fmla="*/ 0 h 890912"/>
                <a:gd name="connsiteX2" fmla="*/ 2701428 w 2701428"/>
                <a:gd name="connsiteY2" fmla="*/ 445456 h 890912"/>
                <a:gd name="connsiteX3" fmla="*/ 1350714 w 2701428"/>
                <a:gd name="connsiteY3" fmla="*/ 890912 h 890912"/>
                <a:gd name="connsiteX4" fmla="*/ 0 w 2701428"/>
                <a:gd name="connsiteY4" fmla="*/ 445456 h 890912"/>
                <a:gd name="connsiteX0" fmla="*/ 0 w 2701428"/>
                <a:gd name="connsiteY0" fmla="*/ 445456 h 890912"/>
                <a:gd name="connsiteX1" fmla="*/ 1350714 w 2701428"/>
                <a:gd name="connsiteY1" fmla="*/ 0 h 890912"/>
                <a:gd name="connsiteX2" fmla="*/ 2701428 w 2701428"/>
                <a:gd name="connsiteY2" fmla="*/ 445456 h 890912"/>
                <a:gd name="connsiteX3" fmla="*/ 1350714 w 2701428"/>
                <a:gd name="connsiteY3" fmla="*/ 890912 h 890912"/>
                <a:gd name="connsiteX4" fmla="*/ 0 w 2701428"/>
                <a:gd name="connsiteY4" fmla="*/ 445456 h 890912"/>
                <a:gd name="connsiteX0" fmla="*/ 0 w 2701428"/>
                <a:gd name="connsiteY0" fmla="*/ 445456 h 890912"/>
                <a:gd name="connsiteX1" fmla="*/ 1350714 w 2701428"/>
                <a:gd name="connsiteY1" fmla="*/ 0 h 890912"/>
                <a:gd name="connsiteX2" fmla="*/ 2701428 w 2701428"/>
                <a:gd name="connsiteY2" fmla="*/ 445456 h 890912"/>
                <a:gd name="connsiteX3" fmla="*/ 1350714 w 2701428"/>
                <a:gd name="connsiteY3" fmla="*/ 890912 h 890912"/>
                <a:gd name="connsiteX4" fmla="*/ 0 w 2701428"/>
                <a:gd name="connsiteY4" fmla="*/ 445456 h 890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1428" h="890912">
                  <a:moveTo>
                    <a:pt x="0" y="445456"/>
                  </a:moveTo>
                  <a:cubicBezTo>
                    <a:pt x="0" y="199437"/>
                    <a:pt x="604735" y="0"/>
                    <a:pt x="1350714" y="0"/>
                  </a:cubicBezTo>
                  <a:cubicBezTo>
                    <a:pt x="2096693" y="0"/>
                    <a:pt x="2701428" y="199437"/>
                    <a:pt x="2701428" y="445456"/>
                  </a:cubicBezTo>
                  <a:cubicBezTo>
                    <a:pt x="2701428" y="691475"/>
                    <a:pt x="2096693" y="890912"/>
                    <a:pt x="1350714" y="890912"/>
                  </a:cubicBezTo>
                  <a:cubicBezTo>
                    <a:pt x="604735" y="890912"/>
                    <a:pt x="0" y="691475"/>
                    <a:pt x="0" y="445456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5" name="pole tekstowe 34">
              <a:extLst>
                <a:ext uri="{FF2B5EF4-FFF2-40B4-BE49-F238E27FC236}">
                  <a16:creationId xmlns:a16="http://schemas.microsoft.com/office/drawing/2014/main" id="{E307EE5F-CD66-E1AA-63AB-ABB9D0D92887}"/>
                </a:ext>
              </a:extLst>
            </p:cNvPr>
            <p:cNvSpPr txBox="1"/>
            <p:nvPr/>
          </p:nvSpPr>
          <p:spPr>
            <a:xfrm>
              <a:off x="173403" y="5147169"/>
              <a:ext cx="214403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i="1" dirty="0">
                  <a:solidFill>
                    <a:srgbClr val="FF0000"/>
                  </a:solidFill>
                  <a:latin typeface="Comic Sans MS" panose="030F0702030302020204" pitchFamily="66" charset="0"/>
                  <a:cs typeface="MV Boli" panose="02000500030200090000" pitchFamily="2" charset="0"/>
                </a:rPr>
                <a:t>Kosztowne, techniczne </a:t>
              </a:r>
            </a:p>
            <a:p>
              <a:pPr algn="ctr"/>
              <a:r>
                <a:rPr lang="pl-PL" sz="1400" i="1" dirty="0">
                  <a:solidFill>
                    <a:srgbClr val="FF0000"/>
                  </a:solidFill>
                  <a:latin typeface="Comic Sans MS" panose="030F0702030302020204" pitchFamily="66" charset="0"/>
                  <a:cs typeface="MV Boli" panose="02000500030200090000" pitchFamily="2" charset="0"/>
                </a:rPr>
                <a:t>uszczelnienie</a:t>
              </a:r>
              <a:endParaRPr lang="pl-PL" sz="1400" i="1" baseline="30000" dirty="0">
                <a:solidFill>
                  <a:srgbClr val="FF0000"/>
                </a:solidFill>
                <a:latin typeface="Comic Sans MS" panose="030F0702030302020204" pitchFamily="66" charset="0"/>
                <a:cs typeface="MV Boli" panose="02000500030200090000" pitchFamily="2" charset="0"/>
              </a:endParaRPr>
            </a:p>
          </p:txBody>
        </p:sp>
        <p:sp>
          <p:nvSpPr>
            <p:cNvPr id="36" name="Owal 29">
              <a:extLst>
                <a:ext uri="{FF2B5EF4-FFF2-40B4-BE49-F238E27FC236}">
                  <a16:creationId xmlns:a16="http://schemas.microsoft.com/office/drawing/2014/main" id="{68BBAE30-1CAE-9208-2A7B-873DA9ECDC44}"/>
                </a:ext>
              </a:extLst>
            </p:cNvPr>
            <p:cNvSpPr/>
            <p:nvPr/>
          </p:nvSpPr>
          <p:spPr>
            <a:xfrm>
              <a:off x="203200" y="3502337"/>
              <a:ext cx="1439416" cy="891304"/>
            </a:xfrm>
            <a:custGeom>
              <a:avLst/>
              <a:gdLst>
                <a:gd name="connsiteX0" fmla="*/ 0 w 2701427"/>
                <a:gd name="connsiteY0" fmla="*/ 445456 h 890912"/>
                <a:gd name="connsiteX1" fmla="*/ 1350714 w 2701427"/>
                <a:gd name="connsiteY1" fmla="*/ 0 h 890912"/>
                <a:gd name="connsiteX2" fmla="*/ 2701428 w 2701427"/>
                <a:gd name="connsiteY2" fmla="*/ 445456 h 890912"/>
                <a:gd name="connsiteX3" fmla="*/ 1350714 w 2701427"/>
                <a:gd name="connsiteY3" fmla="*/ 890912 h 890912"/>
                <a:gd name="connsiteX4" fmla="*/ 0 w 2701427"/>
                <a:gd name="connsiteY4" fmla="*/ 445456 h 890912"/>
                <a:gd name="connsiteX0" fmla="*/ 0 w 2701428"/>
                <a:gd name="connsiteY0" fmla="*/ 445456 h 890912"/>
                <a:gd name="connsiteX1" fmla="*/ 1350714 w 2701428"/>
                <a:gd name="connsiteY1" fmla="*/ 0 h 890912"/>
                <a:gd name="connsiteX2" fmla="*/ 2701428 w 2701428"/>
                <a:gd name="connsiteY2" fmla="*/ 445456 h 890912"/>
                <a:gd name="connsiteX3" fmla="*/ 1350714 w 2701428"/>
                <a:gd name="connsiteY3" fmla="*/ 890912 h 890912"/>
                <a:gd name="connsiteX4" fmla="*/ 0 w 2701428"/>
                <a:gd name="connsiteY4" fmla="*/ 445456 h 890912"/>
                <a:gd name="connsiteX0" fmla="*/ 0 w 2701428"/>
                <a:gd name="connsiteY0" fmla="*/ 445456 h 890912"/>
                <a:gd name="connsiteX1" fmla="*/ 1350714 w 2701428"/>
                <a:gd name="connsiteY1" fmla="*/ 0 h 890912"/>
                <a:gd name="connsiteX2" fmla="*/ 2701428 w 2701428"/>
                <a:gd name="connsiteY2" fmla="*/ 445456 h 890912"/>
                <a:gd name="connsiteX3" fmla="*/ 1350714 w 2701428"/>
                <a:gd name="connsiteY3" fmla="*/ 890912 h 890912"/>
                <a:gd name="connsiteX4" fmla="*/ 0 w 2701428"/>
                <a:gd name="connsiteY4" fmla="*/ 445456 h 890912"/>
                <a:gd name="connsiteX0" fmla="*/ 0 w 2701428"/>
                <a:gd name="connsiteY0" fmla="*/ 445456 h 890912"/>
                <a:gd name="connsiteX1" fmla="*/ 1350714 w 2701428"/>
                <a:gd name="connsiteY1" fmla="*/ 0 h 890912"/>
                <a:gd name="connsiteX2" fmla="*/ 2701428 w 2701428"/>
                <a:gd name="connsiteY2" fmla="*/ 445456 h 890912"/>
                <a:gd name="connsiteX3" fmla="*/ 1350714 w 2701428"/>
                <a:gd name="connsiteY3" fmla="*/ 890912 h 890912"/>
                <a:gd name="connsiteX4" fmla="*/ 0 w 2701428"/>
                <a:gd name="connsiteY4" fmla="*/ 445456 h 890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1428" h="890912">
                  <a:moveTo>
                    <a:pt x="0" y="445456"/>
                  </a:moveTo>
                  <a:cubicBezTo>
                    <a:pt x="0" y="199437"/>
                    <a:pt x="604735" y="0"/>
                    <a:pt x="1350714" y="0"/>
                  </a:cubicBezTo>
                  <a:cubicBezTo>
                    <a:pt x="2096693" y="0"/>
                    <a:pt x="2701428" y="199437"/>
                    <a:pt x="2701428" y="445456"/>
                  </a:cubicBezTo>
                  <a:cubicBezTo>
                    <a:pt x="2701428" y="691475"/>
                    <a:pt x="2096693" y="890912"/>
                    <a:pt x="1350714" y="890912"/>
                  </a:cubicBezTo>
                  <a:cubicBezTo>
                    <a:pt x="604735" y="890912"/>
                    <a:pt x="0" y="691475"/>
                    <a:pt x="0" y="445456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Łuk 40"/>
            <p:cNvSpPr/>
            <p:nvPr/>
          </p:nvSpPr>
          <p:spPr>
            <a:xfrm rot="2579178">
              <a:off x="449844" y="3937795"/>
              <a:ext cx="1293733" cy="1442891"/>
            </a:xfrm>
            <a:prstGeom prst="arc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2" name="Tytuł 1"/>
          <p:cNvSpPr txBox="1">
            <a:spLocks/>
          </p:cNvSpPr>
          <p:nvPr/>
        </p:nvSpPr>
        <p:spPr>
          <a:xfrm>
            <a:off x="213610" y="331169"/>
            <a:ext cx="8657339" cy="448448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09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>
                <a:solidFill>
                  <a:schemeClr val="accent5">
                    <a:lumMod val="75000"/>
                  </a:schemeClr>
                </a:solidFill>
              </a:rPr>
              <a:t>PRZETESTOWANE ROZWIĄZANIE</a:t>
            </a:r>
            <a:endParaRPr lang="en-GB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3" name="Picture 4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895" r="10044" b="5872"/>
          <a:stretch/>
        </p:blipFill>
        <p:spPr bwMode="auto">
          <a:xfrm>
            <a:off x="6260299" y="4255179"/>
            <a:ext cx="2651125" cy="17403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4" name="pole tekstowe 43"/>
          <p:cNvSpPr txBox="1"/>
          <p:nvPr/>
        </p:nvSpPr>
        <p:spPr>
          <a:xfrm>
            <a:off x="4466817" y="3749835"/>
            <a:ext cx="742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err="1">
                <a:solidFill>
                  <a:srgbClr val="FF0000"/>
                </a:solidFill>
              </a:rPr>
              <a:t>pH</a:t>
            </a:r>
            <a:r>
              <a:rPr lang="pl-PL" sz="1400" b="1" dirty="0">
                <a:solidFill>
                  <a:srgbClr val="FF0000"/>
                </a:solidFill>
              </a:rPr>
              <a:t> </a:t>
            </a:r>
            <a:r>
              <a:rPr lang="pl-PL"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 7,5</a:t>
            </a:r>
            <a:endParaRPr lang="pl-PL" sz="1400" b="1" dirty="0">
              <a:solidFill>
                <a:srgbClr val="FF0000"/>
              </a:solidFill>
            </a:endParaRPr>
          </a:p>
        </p:txBody>
      </p:sp>
      <p:sp>
        <p:nvSpPr>
          <p:cNvPr id="45" name="pole tekstowe 44"/>
          <p:cNvSpPr txBox="1"/>
          <p:nvPr/>
        </p:nvSpPr>
        <p:spPr>
          <a:xfrm>
            <a:off x="432228" y="4406055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800" b="1" dirty="0">
                <a:solidFill>
                  <a:srgbClr val="002060"/>
                </a:solidFill>
              </a:rPr>
              <a:t>kwaśne odpady </a:t>
            </a:r>
          </a:p>
          <a:p>
            <a:pPr algn="ctr"/>
            <a:r>
              <a:rPr lang="pl-PL" sz="800" b="1" dirty="0">
                <a:solidFill>
                  <a:srgbClr val="002060"/>
                </a:solidFill>
              </a:rPr>
              <a:t>wydobywcze</a:t>
            </a:r>
          </a:p>
          <a:p>
            <a:pPr algn="ctr"/>
            <a:r>
              <a:rPr lang="pl-PL" sz="800" b="1" dirty="0" err="1">
                <a:solidFill>
                  <a:srgbClr val="002060"/>
                </a:solidFill>
              </a:rPr>
              <a:t>pH</a:t>
            </a:r>
            <a:r>
              <a:rPr lang="pl-PL" sz="800" b="1" dirty="0">
                <a:solidFill>
                  <a:srgbClr val="002060"/>
                </a:solidFill>
              </a:rPr>
              <a:t> </a:t>
            </a:r>
            <a:r>
              <a:rPr lang="pl-PL" sz="800" b="1" dirty="0">
                <a:solidFill>
                  <a:srgbClr val="002060"/>
                </a:solidFill>
                <a:latin typeface="Times New Roman"/>
                <a:cs typeface="Times New Roman"/>
              </a:rPr>
              <a:t>~ 3 - 4</a:t>
            </a:r>
            <a:endParaRPr lang="pl-PL" sz="800" b="1" dirty="0">
              <a:solidFill>
                <a:srgbClr val="002060"/>
              </a:solidFill>
            </a:endParaRPr>
          </a:p>
        </p:txBody>
      </p:sp>
      <p:grpSp>
        <p:nvGrpSpPr>
          <p:cNvPr id="47" name="Grupa 46"/>
          <p:cNvGrpSpPr/>
          <p:nvPr/>
        </p:nvGrpSpPr>
        <p:grpSpPr>
          <a:xfrm>
            <a:off x="3601261" y="3459647"/>
            <a:ext cx="2399044" cy="2219886"/>
            <a:chOff x="-303989" y="3502337"/>
            <a:chExt cx="2399044" cy="2079057"/>
          </a:xfrm>
        </p:grpSpPr>
        <p:sp>
          <p:nvSpPr>
            <p:cNvPr id="48" name="Owal 29">
              <a:extLst>
                <a:ext uri="{FF2B5EF4-FFF2-40B4-BE49-F238E27FC236}">
                  <a16:creationId xmlns:a16="http://schemas.microsoft.com/office/drawing/2014/main" id="{68BBAE30-1CAE-9208-2A7B-873DA9ECDC44}"/>
                </a:ext>
              </a:extLst>
            </p:cNvPr>
            <p:cNvSpPr/>
            <p:nvPr/>
          </p:nvSpPr>
          <p:spPr>
            <a:xfrm>
              <a:off x="-303989" y="5015993"/>
              <a:ext cx="2399044" cy="551040"/>
            </a:xfrm>
            <a:custGeom>
              <a:avLst/>
              <a:gdLst>
                <a:gd name="connsiteX0" fmla="*/ 0 w 2701427"/>
                <a:gd name="connsiteY0" fmla="*/ 445456 h 890912"/>
                <a:gd name="connsiteX1" fmla="*/ 1350714 w 2701427"/>
                <a:gd name="connsiteY1" fmla="*/ 0 h 890912"/>
                <a:gd name="connsiteX2" fmla="*/ 2701428 w 2701427"/>
                <a:gd name="connsiteY2" fmla="*/ 445456 h 890912"/>
                <a:gd name="connsiteX3" fmla="*/ 1350714 w 2701427"/>
                <a:gd name="connsiteY3" fmla="*/ 890912 h 890912"/>
                <a:gd name="connsiteX4" fmla="*/ 0 w 2701427"/>
                <a:gd name="connsiteY4" fmla="*/ 445456 h 890912"/>
                <a:gd name="connsiteX0" fmla="*/ 0 w 2701428"/>
                <a:gd name="connsiteY0" fmla="*/ 445456 h 890912"/>
                <a:gd name="connsiteX1" fmla="*/ 1350714 w 2701428"/>
                <a:gd name="connsiteY1" fmla="*/ 0 h 890912"/>
                <a:gd name="connsiteX2" fmla="*/ 2701428 w 2701428"/>
                <a:gd name="connsiteY2" fmla="*/ 445456 h 890912"/>
                <a:gd name="connsiteX3" fmla="*/ 1350714 w 2701428"/>
                <a:gd name="connsiteY3" fmla="*/ 890912 h 890912"/>
                <a:gd name="connsiteX4" fmla="*/ 0 w 2701428"/>
                <a:gd name="connsiteY4" fmla="*/ 445456 h 890912"/>
                <a:gd name="connsiteX0" fmla="*/ 0 w 2701428"/>
                <a:gd name="connsiteY0" fmla="*/ 445456 h 890912"/>
                <a:gd name="connsiteX1" fmla="*/ 1350714 w 2701428"/>
                <a:gd name="connsiteY1" fmla="*/ 0 h 890912"/>
                <a:gd name="connsiteX2" fmla="*/ 2701428 w 2701428"/>
                <a:gd name="connsiteY2" fmla="*/ 445456 h 890912"/>
                <a:gd name="connsiteX3" fmla="*/ 1350714 w 2701428"/>
                <a:gd name="connsiteY3" fmla="*/ 890912 h 890912"/>
                <a:gd name="connsiteX4" fmla="*/ 0 w 2701428"/>
                <a:gd name="connsiteY4" fmla="*/ 445456 h 890912"/>
                <a:gd name="connsiteX0" fmla="*/ 0 w 2701428"/>
                <a:gd name="connsiteY0" fmla="*/ 445456 h 890912"/>
                <a:gd name="connsiteX1" fmla="*/ 1350714 w 2701428"/>
                <a:gd name="connsiteY1" fmla="*/ 0 h 890912"/>
                <a:gd name="connsiteX2" fmla="*/ 2701428 w 2701428"/>
                <a:gd name="connsiteY2" fmla="*/ 445456 h 890912"/>
                <a:gd name="connsiteX3" fmla="*/ 1350714 w 2701428"/>
                <a:gd name="connsiteY3" fmla="*/ 890912 h 890912"/>
                <a:gd name="connsiteX4" fmla="*/ 0 w 2701428"/>
                <a:gd name="connsiteY4" fmla="*/ 445456 h 890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1428" h="890912">
                  <a:moveTo>
                    <a:pt x="0" y="445456"/>
                  </a:moveTo>
                  <a:cubicBezTo>
                    <a:pt x="0" y="199437"/>
                    <a:pt x="604735" y="0"/>
                    <a:pt x="1350714" y="0"/>
                  </a:cubicBezTo>
                  <a:cubicBezTo>
                    <a:pt x="2096693" y="0"/>
                    <a:pt x="2701428" y="199437"/>
                    <a:pt x="2701428" y="445456"/>
                  </a:cubicBezTo>
                  <a:cubicBezTo>
                    <a:pt x="2701428" y="691475"/>
                    <a:pt x="2096693" y="890912"/>
                    <a:pt x="1350714" y="890912"/>
                  </a:cubicBezTo>
                  <a:cubicBezTo>
                    <a:pt x="604735" y="890912"/>
                    <a:pt x="0" y="691475"/>
                    <a:pt x="0" y="445456"/>
                  </a:cubicBezTo>
                  <a:close/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0B0F0"/>
                </a:solidFill>
              </a:endParaRPr>
            </a:p>
          </p:txBody>
        </p:sp>
        <p:sp>
          <p:nvSpPr>
            <p:cNvPr id="49" name="pole tekstowe 48">
              <a:extLst>
                <a:ext uri="{FF2B5EF4-FFF2-40B4-BE49-F238E27FC236}">
                  <a16:creationId xmlns:a16="http://schemas.microsoft.com/office/drawing/2014/main" id="{E307EE5F-CD66-E1AA-63AB-ABB9D0D92887}"/>
                </a:ext>
              </a:extLst>
            </p:cNvPr>
            <p:cNvSpPr txBox="1"/>
            <p:nvPr/>
          </p:nvSpPr>
          <p:spPr>
            <a:xfrm>
              <a:off x="-137747" y="5058174"/>
              <a:ext cx="214403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i="1" dirty="0">
                  <a:solidFill>
                    <a:srgbClr val="00B0F0"/>
                  </a:solidFill>
                  <a:latin typeface="Comic Sans MS" panose="030F0702030302020204" pitchFamily="66" charset="0"/>
                  <a:cs typeface="MV Boli" panose="02000500030200090000" pitchFamily="2" charset="0"/>
                </a:rPr>
                <a:t>Warstwa zapewniająca</a:t>
              </a:r>
              <a:br>
                <a:rPr lang="pl-PL" sz="1400" i="1" dirty="0">
                  <a:solidFill>
                    <a:srgbClr val="00B0F0"/>
                  </a:solidFill>
                  <a:latin typeface="Comic Sans MS" panose="030F0702030302020204" pitchFamily="66" charset="0"/>
                  <a:cs typeface="MV Boli" panose="02000500030200090000" pitchFamily="2" charset="0"/>
                </a:rPr>
              </a:br>
              <a:r>
                <a:rPr lang="pl-PL" sz="1400" i="1" dirty="0">
                  <a:solidFill>
                    <a:srgbClr val="00B0F0"/>
                  </a:solidFill>
                  <a:latin typeface="Comic Sans MS" panose="030F0702030302020204" pitchFamily="66" charset="0"/>
                  <a:cs typeface="MV Boli" panose="02000500030200090000" pitchFamily="2" charset="0"/>
                </a:rPr>
                <a:t>stabilność chemiczną </a:t>
              </a:r>
              <a:endParaRPr lang="pl-PL" sz="1400" i="1" baseline="30000" dirty="0">
                <a:solidFill>
                  <a:srgbClr val="00B0F0"/>
                </a:solidFill>
                <a:latin typeface="Comic Sans MS" panose="030F0702030302020204" pitchFamily="66" charset="0"/>
                <a:cs typeface="MV Boli" panose="02000500030200090000" pitchFamily="2" charset="0"/>
              </a:endParaRPr>
            </a:p>
          </p:txBody>
        </p:sp>
        <p:sp>
          <p:nvSpPr>
            <p:cNvPr id="50" name="Owal 29">
              <a:extLst>
                <a:ext uri="{FF2B5EF4-FFF2-40B4-BE49-F238E27FC236}">
                  <a16:creationId xmlns:a16="http://schemas.microsoft.com/office/drawing/2014/main" id="{68BBAE30-1CAE-9208-2A7B-873DA9ECDC44}"/>
                </a:ext>
              </a:extLst>
            </p:cNvPr>
            <p:cNvSpPr/>
            <p:nvPr/>
          </p:nvSpPr>
          <p:spPr>
            <a:xfrm>
              <a:off x="381000" y="3502337"/>
              <a:ext cx="1072715" cy="891304"/>
            </a:xfrm>
            <a:custGeom>
              <a:avLst/>
              <a:gdLst>
                <a:gd name="connsiteX0" fmla="*/ 0 w 2701427"/>
                <a:gd name="connsiteY0" fmla="*/ 445456 h 890912"/>
                <a:gd name="connsiteX1" fmla="*/ 1350714 w 2701427"/>
                <a:gd name="connsiteY1" fmla="*/ 0 h 890912"/>
                <a:gd name="connsiteX2" fmla="*/ 2701428 w 2701427"/>
                <a:gd name="connsiteY2" fmla="*/ 445456 h 890912"/>
                <a:gd name="connsiteX3" fmla="*/ 1350714 w 2701427"/>
                <a:gd name="connsiteY3" fmla="*/ 890912 h 890912"/>
                <a:gd name="connsiteX4" fmla="*/ 0 w 2701427"/>
                <a:gd name="connsiteY4" fmla="*/ 445456 h 890912"/>
                <a:gd name="connsiteX0" fmla="*/ 0 w 2701428"/>
                <a:gd name="connsiteY0" fmla="*/ 445456 h 890912"/>
                <a:gd name="connsiteX1" fmla="*/ 1350714 w 2701428"/>
                <a:gd name="connsiteY1" fmla="*/ 0 h 890912"/>
                <a:gd name="connsiteX2" fmla="*/ 2701428 w 2701428"/>
                <a:gd name="connsiteY2" fmla="*/ 445456 h 890912"/>
                <a:gd name="connsiteX3" fmla="*/ 1350714 w 2701428"/>
                <a:gd name="connsiteY3" fmla="*/ 890912 h 890912"/>
                <a:gd name="connsiteX4" fmla="*/ 0 w 2701428"/>
                <a:gd name="connsiteY4" fmla="*/ 445456 h 890912"/>
                <a:gd name="connsiteX0" fmla="*/ 0 w 2701428"/>
                <a:gd name="connsiteY0" fmla="*/ 445456 h 890912"/>
                <a:gd name="connsiteX1" fmla="*/ 1350714 w 2701428"/>
                <a:gd name="connsiteY1" fmla="*/ 0 h 890912"/>
                <a:gd name="connsiteX2" fmla="*/ 2701428 w 2701428"/>
                <a:gd name="connsiteY2" fmla="*/ 445456 h 890912"/>
                <a:gd name="connsiteX3" fmla="*/ 1350714 w 2701428"/>
                <a:gd name="connsiteY3" fmla="*/ 890912 h 890912"/>
                <a:gd name="connsiteX4" fmla="*/ 0 w 2701428"/>
                <a:gd name="connsiteY4" fmla="*/ 445456 h 890912"/>
                <a:gd name="connsiteX0" fmla="*/ 0 w 2701428"/>
                <a:gd name="connsiteY0" fmla="*/ 445456 h 890912"/>
                <a:gd name="connsiteX1" fmla="*/ 1350714 w 2701428"/>
                <a:gd name="connsiteY1" fmla="*/ 0 h 890912"/>
                <a:gd name="connsiteX2" fmla="*/ 2701428 w 2701428"/>
                <a:gd name="connsiteY2" fmla="*/ 445456 h 890912"/>
                <a:gd name="connsiteX3" fmla="*/ 1350714 w 2701428"/>
                <a:gd name="connsiteY3" fmla="*/ 890912 h 890912"/>
                <a:gd name="connsiteX4" fmla="*/ 0 w 2701428"/>
                <a:gd name="connsiteY4" fmla="*/ 445456 h 890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1428" h="890912">
                  <a:moveTo>
                    <a:pt x="0" y="445456"/>
                  </a:moveTo>
                  <a:cubicBezTo>
                    <a:pt x="0" y="199437"/>
                    <a:pt x="604735" y="0"/>
                    <a:pt x="1350714" y="0"/>
                  </a:cubicBezTo>
                  <a:cubicBezTo>
                    <a:pt x="2096693" y="0"/>
                    <a:pt x="2701428" y="199437"/>
                    <a:pt x="2701428" y="445456"/>
                  </a:cubicBezTo>
                  <a:cubicBezTo>
                    <a:pt x="2701428" y="691475"/>
                    <a:pt x="2096693" y="890912"/>
                    <a:pt x="1350714" y="890912"/>
                  </a:cubicBezTo>
                  <a:cubicBezTo>
                    <a:pt x="604735" y="890912"/>
                    <a:pt x="0" y="691475"/>
                    <a:pt x="0" y="445456"/>
                  </a:cubicBezTo>
                  <a:close/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0B0F0"/>
                </a:solidFill>
              </a:endParaRPr>
            </a:p>
          </p:txBody>
        </p:sp>
        <p:sp>
          <p:nvSpPr>
            <p:cNvPr id="51" name="Łuk 50"/>
            <p:cNvSpPr/>
            <p:nvPr/>
          </p:nvSpPr>
          <p:spPr>
            <a:xfrm rot="19140717" flipH="1">
              <a:off x="272455" y="3947219"/>
              <a:ext cx="1284810" cy="1399775"/>
            </a:xfrm>
            <a:prstGeom prst="arc">
              <a:avLst/>
            </a:prstGeom>
            <a:ln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62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704AB-23F0-4BC7-8BAB-079194295CE3}" type="slidenum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pic>
        <p:nvPicPr>
          <p:cNvPr id="1026" name="Picture 2" descr="D:\2_Nauka\9_Projekty\2018_RECOVERY\FOTO\koparki\koparka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28" y="901339"/>
            <a:ext cx="8693150" cy="488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213610" y="331169"/>
            <a:ext cx="8657339" cy="448448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09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>
                <a:solidFill>
                  <a:schemeClr val="accent5">
                    <a:lumMod val="75000"/>
                  </a:schemeClr>
                </a:solidFill>
              </a:rPr>
              <a:t>Wykonawca robót</a:t>
            </a:r>
            <a:endParaRPr lang="en-GB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0" t="32786" r="23719" b="25290"/>
          <a:stretch/>
        </p:blipFill>
        <p:spPr bwMode="auto">
          <a:xfrm>
            <a:off x="104252" y="6343055"/>
            <a:ext cx="1176229" cy="41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333844" y="1161142"/>
            <a:ext cx="3661772" cy="1197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002060"/>
                </a:solidFill>
              </a:rPr>
              <a:t>GAMA Sp. z o.o.</a:t>
            </a:r>
            <a:br>
              <a:rPr lang="pl-PL" b="1" dirty="0">
                <a:solidFill>
                  <a:srgbClr val="002060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>43-600 Jaworzno</a:t>
            </a:r>
            <a:br>
              <a:rPr lang="pl-PL" b="1" dirty="0">
                <a:solidFill>
                  <a:srgbClr val="002060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>ul. Chopina 94</a:t>
            </a:r>
          </a:p>
          <a:p>
            <a:r>
              <a:rPr lang="pl-PL" dirty="0">
                <a:solidFill>
                  <a:srgbClr val="002060"/>
                </a:solidFill>
              </a:rPr>
              <a:t>e-mail: </a:t>
            </a:r>
            <a:r>
              <a:rPr lang="pl-PL" dirty="0">
                <a:solidFill>
                  <a:srgbClr val="002060"/>
                </a:solidFill>
                <a:hlinkClick r:id="rId4"/>
              </a:rPr>
              <a:t>biuro@gama-jaworzno.pl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9" name="pole tekstowe 8">
            <a:hlinkClick r:id="rId5" action="ppaction://hlinkpres?slideindex=1&amp;slidetitle="/>
          </p:cNvPr>
          <p:cNvSpPr txBox="1"/>
          <p:nvPr/>
        </p:nvSpPr>
        <p:spPr>
          <a:xfrm>
            <a:off x="199096" y="5785361"/>
            <a:ext cx="3561681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002060"/>
                </a:solidFill>
                <a:hlinkClick r:id="rId5" action="ppaction://hlinkpres?slideindex=1&amp;slidetitle="/>
              </a:rPr>
              <a:t>https://www.gama-jaworzno.pl</a:t>
            </a:r>
            <a:endParaRPr lang="pl-PL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51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OBIEKT BADAWCZY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4D6F8-D4B1-4E16-8448-CA8AFCB10A8A}" type="slidenum">
              <a:rPr lang="pl-PL" smtClean="0"/>
              <a:pPr/>
              <a:t>2</a:t>
            </a:fld>
            <a:endParaRPr lang="pl-PL" dirty="0"/>
          </a:p>
        </p:txBody>
      </p:sp>
      <p:pic>
        <p:nvPicPr>
          <p:cNvPr id="5" name="Picture 2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699BA9BB-FE87-492C-B63F-A45FB284F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5" y="2088206"/>
            <a:ext cx="4219330" cy="237165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348595" y="999614"/>
            <a:ext cx="8407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800" dirty="0"/>
              <a:t>Obiekt Unieszkodliwiania Odpadów Wydobywczych Zakładu Górniczego Janina w Libiążu, własność Tauron Wydobycie S.A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1712988" y="1826596"/>
            <a:ext cx="2317907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l-PL" sz="1400" dirty="0"/>
              <a:t>Brak spontanicznej</a:t>
            </a:r>
          </a:p>
          <a:p>
            <a:pPr algn="ctr"/>
            <a:r>
              <a:rPr lang="pl-PL" sz="1400" dirty="0"/>
              <a:t>sukcesji roślinności</a:t>
            </a:r>
          </a:p>
        </p:txBody>
      </p:sp>
      <p:sp>
        <p:nvSpPr>
          <p:cNvPr id="8" name="Strzałka w dół 7"/>
          <p:cNvSpPr/>
          <p:nvPr/>
        </p:nvSpPr>
        <p:spPr>
          <a:xfrm>
            <a:off x="2618291" y="2363082"/>
            <a:ext cx="449237" cy="503089"/>
          </a:xfrm>
          <a:prstGeom prst="downArrow">
            <a:avLst/>
          </a:prstGeom>
          <a:solidFill>
            <a:srgbClr val="FFFFF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0" name="Picture 2" descr="C:\Users\AWieckol\Desktop\Moje dokumenty\RECOVERY\WP6_Recovery\roll up przykład\rollup_2_foto\ZG Janina - 08.12.2020 - Widoki-38 — kop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12" y="2088206"/>
            <a:ext cx="3558015" cy="23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422694" y="4675517"/>
            <a:ext cx="8074325" cy="92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CEL BADAŃ: Opracowanie pokrywy rekultywacyjnej hałdy z wykorzystaniem produktów ubocznych spalania i wydobycia węgla oraz odpadów mineralnych i organicznych</a:t>
            </a:r>
          </a:p>
        </p:txBody>
      </p:sp>
      <p:pic>
        <p:nvPicPr>
          <p:cNvPr id="2051" name="Picture 3" descr="C:\Users\AWieckol\Desktop\Moje dokumenty\RECOVERY\WP6_Recovery\roll up przykład\LOGO Konsorcjum\tauron_logo_promocyjne_pionow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882" y="152052"/>
            <a:ext cx="791663" cy="79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4">
            <a:extLst>
              <a:ext uri="{FF2B5EF4-FFF2-40B4-BE49-F238E27FC236}">
                <a16:creationId xmlns:a16="http://schemas.microsoft.com/office/drawing/2014/main" id="{13C90B01-6C05-85EE-782B-C453D93E735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66" y="6314533"/>
            <a:ext cx="1170182" cy="441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3294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704AB-23F0-4BC7-8BAB-079194295CE3}" type="slidenum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sp>
        <p:nvSpPr>
          <p:cNvPr id="25" name="Tytuł 1"/>
          <p:cNvSpPr txBox="1">
            <a:spLocks/>
          </p:cNvSpPr>
          <p:nvPr/>
        </p:nvSpPr>
        <p:spPr>
          <a:xfrm>
            <a:off x="213610" y="331169"/>
            <a:ext cx="8657339" cy="448448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09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>
                <a:solidFill>
                  <a:schemeClr val="accent5">
                    <a:lumMod val="75000"/>
                  </a:schemeClr>
                </a:solidFill>
              </a:rPr>
              <a:t>ŹRÓDŁA KOMPONENTÓW SUBSTYTUTU GLEBOWEGO </a:t>
            </a:r>
            <a:endParaRPr lang="en-GB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0" t="32786" r="23719" b="25290"/>
          <a:stretch/>
        </p:blipFill>
        <p:spPr bwMode="auto">
          <a:xfrm>
            <a:off x="104252" y="6343055"/>
            <a:ext cx="1176229" cy="41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Obraz 5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1913" r="1594" b="2382"/>
          <a:stretch/>
        </p:blipFill>
        <p:spPr>
          <a:xfrm>
            <a:off x="3104270" y="982220"/>
            <a:ext cx="5703082" cy="4001416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3" name="Elipsa 2"/>
          <p:cNvSpPr/>
          <p:nvPr/>
        </p:nvSpPr>
        <p:spPr>
          <a:xfrm>
            <a:off x="6103201" y="2901965"/>
            <a:ext cx="200025" cy="200025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5577277" y="3140171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>
                <a:solidFill>
                  <a:srgbClr val="0033CC"/>
                </a:solidFill>
              </a:rPr>
              <a:t>LIBIĄŻ</a:t>
            </a:r>
          </a:p>
        </p:txBody>
      </p:sp>
      <p:cxnSp>
        <p:nvCxnSpPr>
          <p:cNvPr id="41" name="Łącznik prosty ze strzałką 40"/>
          <p:cNvCxnSpPr/>
          <p:nvPr/>
        </p:nvCxnSpPr>
        <p:spPr>
          <a:xfrm>
            <a:off x="6104789" y="1711340"/>
            <a:ext cx="149225" cy="11562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y ze strzałką 43"/>
          <p:cNvCxnSpPr/>
          <p:nvPr/>
        </p:nvCxnSpPr>
        <p:spPr>
          <a:xfrm>
            <a:off x="5920639" y="1743663"/>
            <a:ext cx="171450" cy="114877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/>
          <p:nvPr/>
        </p:nvCxnSpPr>
        <p:spPr>
          <a:xfrm flipH="1">
            <a:off x="6352439" y="2149490"/>
            <a:ext cx="2070100" cy="846137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 flipH="1">
            <a:off x="6288939" y="2315384"/>
            <a:ext cx="644527" cy="57705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5" t="-52" r="73558" b="91036"/>
          <a:stretch/>
        </p:blipFill>
        <p:spPr bwMode="auto">
          <a:xfrm>
            <a:off x="8469569" y="1902237"/>
            <a:ext cx="485067" cy="49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5" t="-52" r="73558" b="91036"/>
          <a:stretch/>
        </p:blipFill>
        <p:spPr bwMode="auto">
          <a:xfrm>
            <a:off x="5768947" y="1149762"/>
            <a:ext cx="485067" cy="49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pole tekstowe 30"/>
          <p:cNvSpPr txBox="1"/>
          <p:nvPr/>
        </p:nvSpPr>
        <p:spPr>
          <a:xfrm>
            <a:off x="7495365" y="1440572"/>
            <a:ext cx="1592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200" b="1" dirty="0">
                <a:solidFill>
                  <a:schemeClr val="accent1">
                    <a:lumMod val="50000"/>
                  </a:schemeClr>
                </a:solidFill>
              </a:rPr>
              <a:t>Kopalnia Wapienia </a:t>
            </a:r>
          </a:p>
          <a:p>
            <a:pPr algn="r"/>
            <a:r>
              <a:rPr lang="pl-PL" sz="1200" b="1" dirty="0">
                <a:solidFill>
                  <a:schemeClr val="accent1">
                    <a:lumMod val="50000"/>
                  </a:schemeClr>
                </a:solidFill>
              </a:rPr>
              <a:t>„Czatkowice” </a:t>
            </a:r>
          </a:p>
        </p:txBody>
      </p:sp>
      <p:sp>
        <p:nvSpPr>
          <p:cNvPr id="38" name="pole tekstowe 37"/>
          <p:cNvSpPr txBox="1"/>
          <p:nvPr/>
        </p:nvSpPr>
        <p:spPr>
          <a:xfrm>
            <a:off x="5667511" y="917319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 err="1">
                <a:solidFill>
                  <a:schemeClr val="accent1">
                    <a:lumMod val="50000"/>
                  </a:schemeClr>
                </a:solidFill>
              </a:rPr>
              <a:t>Bioeko</a:t>
            </a:r>
            <a:endParaRPr lang="pl-PL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9529" r="83749" b="78280"/>
          <a:stretch/>
        </p:blipFill>
        <p:spPr bwMode="auto">
          <a:xfrm>
            <a:off x="6611202" y="1870214"/>
            <a:ext cx="794829" cy="41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pole tekstowe 42"/>
          <p:cNvSpPr txBox="1"/>
          <p:nvPr/>
        </p:nvSpPr>
        <p:spPr>
          <a:xfrm>
            <a:off x="6159785" y="1272153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b="1" dirty="0">
                <a:solidFill>
                  <a:schemeClr val="accent1">
                    <a:lumMod val="50000"/>
                  </a:schemeClr>
                </a:solidFill>
              </a:rPr>
              <a:t>Jaworzno</a:t>
            </a:r>
          </a:p>
        </p:txBody>
      </p:sp>
      <p:grpSp>
        <p:nvGrpSpPr>
          <p:cNvPr id="2051" name="Grupa 2050"/>
          <p:cNvGrpSpPr/>
          <p:nvPr/>
        </p:nvGrpSpPr>
        <p:grpSpPr>
          <a:xfrm>
            <a:off x="2808358" y="1827799"/>
            <a:ext cx="3271031" cy="2486644"/>
            <a:chOff x="2808358" y="1827799"/>
            <a:chExt cx="3271031" cy="2486644"/>
          </a:xfrm>
        </p:grpSpPr>
        <p:cxnSp>
          <p:nvCxnSpPr>
            <p:cNvPr id="9" name="Łącznik prosty ze strzałką 8"/>
            <p:cNvCxnSpPr/>
            <p:nvPr/>
          </p:nvCxnSpPr>
          <p:spPr>
            <a:xfrm flipV="1">
              <a:off x="3844189" y="3022616"/>
              <a:ext cx="2235200" cy="79374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3305147" y="3569112"/>
              <a:ext cx="485067" cy="494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pole tekstowe 44"/>
            <p:cNvSpPr txBox="1"/>
            <p:nvPr/>
          </p:nvSpPr>
          <p:spPr>
            <a:xfrm>
              <a:off x="3193809" y="4068222"/>
              <a:ext cx="7585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00" b="1" dirty="0">
                  <a:solidFill>
                    <a:schemeClr val="accent1">
                      <a:lumMod val="50000"/>
                    </a:schemeClr>
                  </a:solidFill>
                </a:rPr>
                <a:t>Pszczyna</a:t>
              </a:r>
            </a:p>
          </p:txBody>
        </p:sp>
        <p:cxnSp>
          <p:nvCxnSpPr>
            <p:cNvPr id="46" name="Łącznik prosty ze strzałką 45"/>
            <p:cNvCxnSpPr/>
            <p:nvPr/>
          </p:nvCxnSpPr>
          <p:spPr>
            <a:xfrm>
              <a:off x="3573079" y="2603912"/>
              <a:ext cx="2505847" cy="31959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5" t="-52" r="73558" b="91036"/>
            <a:stretch/>
          </p:blipFill>
          <p:spPr bwMode="auto">
            <a:xfrm>
              <a:off x="3014775" y="2255258"/>
              <a:ext cx="485067" cy="494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pole tekstowe 50"/>
            <p:cNvSpPr txBox="1"/>
            <p:nvPr/>
          </p:nvSpPr>
          <p:spPr>
            <a:xfrm>
              <a:off x="2808358" y="1827799"/>
              <a:ext cx="10486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b="1" dirty="0">
                  <a:solidFill>
                    <a:schemeClr val="accent1">
                      <a:lumMod val="50000"/>
                    </a:schemeClr>
                  </a:solidFill>
                </a:rPr>
                <a:t>Elektrownia</a:t>
              </a:r>
              <a:br>
                <a:rPr lang="pl-PL" sz="1200" b="1" dirty="0">
                  <a:solidFill>
                    <a:schemeClr val="accent1">
                      <a:lumMod val="50000"/>
                    </a:schemeClr>
                  </a:solidFill>
                </a:rPr>
              </a:br>
              <a:r>
                <a:rPr lang="pl-PL" sz="1200" b="1" dirty="0">
                  <a:solidFill>
                    <a:schemeClr val="accent1">
                      <a:lumMod val="50000"/>
                    </a:schemeClr>
                  </a:solidFill>
                </a:rPr>
                <a:t>„Łaziska”</a:t>
              </a:r>
            </a:p>
          </p:txBody>
        </p:sp>
        <p:sp>
          <p:nvSpPr>
            <p:cNvPr id="52" name="pole tekstowe 51"/>
            <p:cNvSpPr txBox="1"/>
            <p:nvPr/>
          </p:nvSpPr>
          <p:spPr>
            <a:xfrm rot="20395593">
              <a:off x="3973700" y="3648596"/>
              <a:ext cx="6984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>
                  <a:solidFill>
                    <a:srgbClr val="C00000"/>
                  </a:solidFill>
                </a:rPr>
                <a:t>37 km</a:t>
              </a:r>
            </a:p>
          </p:txBody>
        </p:sp>
        <p:sp>
          <p:nvSpPr>
            <p:cNvPr id="53" name="pole tekstowe 52"/>
            <p:cNvSpPr txBox="1"/>
            <p:nvPr/>
          </p:nvSpPr>
          <p:spPr>
            <a:xfrm rot="392515">
              <a:off x="3803720" y="2433878"/>
              <a:ext cx="6984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>
                  <a:solidFill>
                    <a:srgbClr val="C00000"/>
                  </a:solidFill>
                </a:rPr>
                <a:t>53 km</a:t>
              </a:r>
            </a:p>
          </p:txBody>
        </p:sp>
      </p:grpSp>
      <p:sp>
        <p:nvSpPr>
          <p:cNvPr id="54" name="pole tekstowe 53"/>
          <p:cNvSpPr txBox="1"/>
          <p:nvPr/>
        </p:nvSpPr>
        <p:spPr>
          <a:xfrm rot="20997981">
            <a:off x="5419713" y="1974673"/>
            <a:ext cx="698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C00000"/>
                </a:solidFill>
              </a:rPr>
              <a:t>20 km</a:t>
            </a:r>
          </a:p>
        </p:txBody>
      </p:sp>
      <p:sp>
        <p:nvSpPr>
          <p:cNvPr id="56" name="pole tekstowe 55"/>
          <p:cNvSpPr txBox="1"/>
          <p:nvPr/>
        </p:nvSpPr>
        <p:spPr>
          <a:xfrm rot="20270304">
            <a:off x="7205850" y="2509783"/>
            <a:ext cx="698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C00000"/>
                </a:solidFill>
              </a:rPr>
              <a:t>30 km</a:t>
            </a:r>
          </a:p>
        </p:txBody>
      </p:sp>
      <p:sp>
        <p:nvSpPr>
          <p:cNvPr id="57" name="pole tekstowe 56"/>
          <p:cNvSpPr txBox="1"/>
          <p:nvPr/>
        </p:nvSpPr>
        <p:spPr>
          <a:xfrm rot="19096134">
            <a:off x="6502756" y="2376997"/>
            <a:ext cx="698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C00000"/>
                </a:solidFill>
              </a:rPr>
              <a:t>6 km</a:t>
            </a:r>
          </a:p>
        </p:txBody>
      </p:sp>
      <p:sp>
        <p:nvSpPr>
          <p:cNvPr id="62" name="pole tekstowe 61"/>
          <p:cNvSpPr txBox="1"/>
          <p:nvPr/>
        </p:nvSpPr>
        <p:spPr>
          <a:xfrm>
            <a:off x="7037373" y="3066582"/>
            <a:ext cx="927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accent1">
                    <a:lumMod val="50000"/>
                  </a:schemeClr>
                </a:solidFill>
              </a:rPr>
              <a:t>ZG Janina</a:t>
            </a:r>
          </a:p>
        </p:txBody>
      </p:sp>
      <p:cxnSp>
        <p:nvCxnSpPr>
          <p:cNvPr id="63" name="Łącznik prosty ze strzałką 62"/>
          <p:cNvCxnSpPr/>
          <p:nvPr/>
        </p:nvCxnSpPr>
        <p:spPr>
          <a:xfrm flipH="1" flipV="1">
            <a:off x="6352439" y="3066582"/>
            <a:ext cx="196850" cy="11627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pole tekstowe 66"/>
          <p:cNvSpPr txBox="1"/>
          <p:nvPr/>
        </p:nvSpPr>
        <p:spPr>
          <a:xfrm rot="2152615">
            <a:off x="6114840" y="3170643"/>
            <a:ext cx="698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C00000"/>
                </a:solidFill>
              </a:rPr>
              <a:t>0 km</a:t>
            </a:r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5" t="-52" r="73558" b="91036"/>
          <a:stretch/>
        </p:blipFill>
        <p:spPr bwMode="auto">
          <a:xfrm>
            <a:off x="6609456" y="2935603"/>
            <a:ext cx="485067" cy="49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pole tekstowe 69"/>
          <p:cNvSpPr txBox="1"/>
          <p:nvPr/>
        </p:nvSpPr>
        <p:spPr>
          <a:xfrm>
            <a:off x="7601573" y="4737415"/>
            <a:ext cx="12057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b="1" dirty="0">
                <a:solidFill>
                  <a:schemeClr val="accent1">
                    <a:lumMod val="50000"/>
                  </a:schemeClr>
                </a:solidFill>
              </a:rPr>
              <a:t>woj. małopolskie</a:t>
            </a:r>
          </a:p>
        </p:txBody>
      </p:sp>
      <p:sp>
        <p:nvSpPr>
          <p:cNvPr id="71" name="pole tekstowe 70"/>
          <p:cNvSpPr txBox="1"/>
          <p:nvPr/>
        </p:nvSpPr>
        <p:spPr>
          <a:xfrm>
            <a:off x="3104270" y="982220"/>
            <a:ext cx="8915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b="1" dirty="0">
                <a:solidFill>
                  <a:schemeClr val="accent1">
                    <a:lumMod val="50000"/>
                  </a:schemeClr>
                </a:solidFill>
              </a:rPr>
              <a:t>woj. śląskie</a:t>
            </a:r>
          </a:p>
        </p:txBody>
      </p:sp>
      <p:sp>
        <p:nvSpPr>
          <p:cNvPr id="72" name="pole tekstowe 71"/>
          <p:cNvSpPr txBox="1"/>
          <p:nvPr/>
        </p:nvSpPr>
        <p:spPr>
          <a:xfrm>
            <a:off x="135931" y="849141"/>
            <a:ext cx="2932213" cy="3531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500" b="1" u="sng" dirty="0">
                <a:solidFill>
                  <a:schemeClr val="tx2">
                    <a:lumMod val="75000"/>
                  </a:schemeClr>
                </a:solidFill>
              </a:rPr>
              <a:t>Dostawcy UPS/UPW/biomasy: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1200" b="1" dirty="0" err="1">
                <a:solidFill>
                  <a:schemeClr val="tx2">
                    <a:lumMod val="75000"/>
                  </a:schemeClr>
                </a:solidFill>
                <a:cs typeface="Times New Roman"/>
              </a:rPr>
              <a:t>Bioeko</a:t>
            </a:r>
            <a:r>
              <a:rPr lang="pl-PL" sz="1200" b="1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Grupa Tauron Sp. z o.o</a:t>
            </a:r>
            <a:r>
              <a:rPr lang="pl-PL" sz="1500" b="1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 err="1">
                <a:solidFill>
                  <a:schemeClr val="tx2">
                    <a:lumMod val="75000"/>
                  </a:schemeClr>
                </a:solidFill>
                <a:cs typeface="Times New Roman"/>
              </a:rPr>
              <a:t>Tauronit</a:t>
            </a:r>
            <a:r>
              <a:rPr lang="pl-PL" sz="1500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</a:t>
            </a:r>
            <a:r>
              <a:rPr lang="pl-PL" sz="1200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D 0 – 2 mm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Żużel  energetyczny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600" dirty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ZG „Janina” </a:t>
            </a:r>
          </a:p>
          <a:p>
            <a:pPr marL="177800" indent="-177800"/>
            <a:r>
              <a:rPr lang="pl-PL" sz="1200" b="1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   TAURON Wydobycie S.A.</a:t>
            </a:r>
            <a:endParaRPr lang="pl-PL" sz="1500" b="1" dirty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Muł powęglowy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600" dirty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Elektrownia „Łaziska” </a:t>
            </a:r>
          </a:p>
          <a:p>
            <a:r>
              <a:rPr lang="pl-PL" sz="1200" b="1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   TAURON WYTWARZANIE S.A.</a:t>
            </a:r>
            <a:endParaRPr lang="pl-PL" sz="1500" b="1" dirty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 err="1">
                <a:solidFill>
                  <a:schemeClr val="tx2">
                    <a:lumMod val="75000"/>
                  </a:schemeClr>
                </a:solidFill>
                <a:cs typeface="Times New Roman"/>
              </a:rPr>
              <a:t>Dekarbonizat</a:t>
            </a:r>
            <a:endParaRPr lang="pl-PL" sz="1200" dirty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600" dirty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Producenci pieczarek</a:t>
            </a:r>
            <a:endParaRPr lang="pl-PL" sz="1500" b="1" dirty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Kompost </a:t>
            </a:r>
            <a:r>
              <a:rPr lang="pl-PL" sz="1200" dirty="0" err="1">
                <a:solidFill>
                  <a:schemeClr val="tx2">
                    <a:lumMod val="75000"/>
                  </a:schemeClr>
                </a:solidFill>
                <a:cs typeface="Times New Roman"/>
              </a:rPr>
              <a:t>popieczarkowy</a:t>
            </a:r>
            <a:endParaRPr lang="pl-PL" sz="1200" dirty="0">
              <a:solidFill>
                <a:schemeClr val="tx2">
                  <a:lumMod val="75000"/>
                </a:schemeClr>
              </a:solidFill>
              <a:cs typeface="Times New Roman"/>
            </a:endParaRPr>
          </a:p>
        </p:txBody>
      </p:sp>
      <p:sp>
        <p:nvSpPr>
          <p:cNvPr id="74" name="pole tekstowe 73"/>
          <p:cNvSpPr txBox="1"/>
          <p:nvPr/>
        </p:nvSpPr>
        <p:spPr>
          <a:xfrm>
            <a:off x="150111" y="4518327"/>
            <a:ext cx="34891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500" b="1" u="sng" dirty="0">
                <a:solidFill>
                  <a:schemeClr val="tx2">
                    <a:lumMod val="75000"/>
                  </a:schemeClr>
                </a:solidFill>
              </a:rPr>
              <a:t>Źródła alternatywne: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Kopalnia Wapienia „Czatkowice” Sp. z o.o</a:t>
            </a:r>
            <a:r>
              <a:rPr lang="pl-PL" sz="1500" b="1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.</a:t>
            </a: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 err="1">
                <a:solidFill>
                  <a:schemeClr val="tx2">
                    <a:lumMod val="75000"/>
                  </a:schemeClr>
                </a:solidFill>
                <a:cs typeface="Times New Roman"/>
              </a:rPr>
              <a:t>Niesort</a:t>
            </a:r>
            <a:r>
              <a:rPr lang="pl-PL" sz="1200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 wapienny drobny 0-0,63mm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pl-PL" sz="600" dirty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Wodociągi Chrzanowskie Sp. z o.o.</a:t>
            </a:r>
            <a:endParaRPr lang="pl-PL" sz="1500" b="1" dirty="0">
              <a:solidFill>
                <a:schemeClr val="tx2">
                  <a:lumMod val="75000"/>
                </a:schemeClr>
              </a:solidFill>
              <a:cs typeface="Times New Roman"/>
            </a:endParaRP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tx2">
                    <a:lumMod val="75000"/>
                  </a:schemeClr>
                </a:solidFill>
                <a:cs typeface="Times New Roman"/>
              </a:rPr>
              <a:t>Osad ściekowy lub produkt na jego bazie</a:t>
            </a:r>
          </a:p>
        </p:txBody>
      </p:sp>
      <p:sp>
        <p:nvSpPr>
          <p:cNvPr id="2052" name="pole tekstowe 2051"/>
          <p:cNvSpPr txBox="1"/>
          <p:nvPr/>
        </p:nvSpPr>
        <p:spPr>
          <a:xfrm>
            <a:off x="4246734" y="5326240"/>
            <a:ext cx="3432350" cy="36869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l-PL" dirty="0"/>
              <a:t>Masa komponentów: </a:t>
            </a:r>
            <a:r>
              <a:rPr lang="pl-PL" b="1" dirty="0">
                <a:solidFill>
                  <a:srgbClr val="FF0000"/>
                </a:solidFill>
                <a:latin typeface="Times New Roman"/>
                <a:cs typeface="Times New Roman"/>
              </a:rPr>
              <a:t>~</a:t>
            </a:r>
            <a:r>
              <a:rPr lang="pl-PL" dirty="0">
                <a:latin typeface="Times New Roman"/>
                <a:cs typeface="Times New Roman"/>
              </a:rPr>
              <a:t> </a:t>
            </a:r>
            <a:r>
              <a:rPr lang="pl-PL" b="1" dirty="0">
                <a:solidFill>
                  <a:srgbClr val="FF0000"/>
                </a:solidFill>
                <a:latin typeface="Times New Roman"/>
                <a:cs typeface="Times New Roman"/>
              </a:rPr>
              <a:t>380 000 t</a:t>
            </a:r>
            <a:endParaRPr lang="pl-P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3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756" y="4359496"/>
            <a:ext cx="2765911" cy="166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886" y="762072"/>
            <a:ext cx="3095352" cy="1865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181" y="2041028"/>
            <a:ext cx="3224213" cy="272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2_Nauka\9_Projekty\2018_RECOVERY\FOTO\2019_KIick-off\DJI_06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19" y="3971466"/>
            <a:ext cx="2094688" cy="137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704AB-23F0-4BC7-8BAB-079194295CE3}" type="slidenum">
              <a:rPr lang="pl-PL" altLang="pl-PL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pl-PL" altLang="pl-PL" dirty="0">
              <a:solidFill>
                <a:srgbClr val="000000"/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6137462" y="436226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/>
              <a:t>Koszty materiałów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6137462" y="4030285"/>
            <a:ext cx="2638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/>
              <a:t>Koszty transportu/załadunku</a:t>
            </a:r>
          </a:p>
        </p:txBody>
      </p:sp>
      <p:sp>
        <p:nvSpPr>
          <p:cNvPr id="25" name="Tytuł 1"/>
          <p:cNvSpPr txBox="1">
            <a:spLocks/>
          </p:cNvSpPr>
          <p:nvPr/>
        </p:nvSpPr>
        <p:spPr>
          <a:xfrm>
            <a:off x="213611" y="331169"/>
            <a:ext cx="4116992" cy="448448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>
            <a:lvl1pPr algn="l" defTabSz="91209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b="1" kern="1200" cap="all" spc="100" baseline="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>
                <a:solidFill>
                  <a:schemeClr val="accent5">
                    <a:lumMod val="75000"/>
                  </a:schemeClr>
                </a:solidFill>
              </a:rPr>
              <a:t>Koszty rekultywacji</a:t>
            </a:r>
            <a:endParaRPr lang="en-GB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181130" y="1530597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rgbClr val="FFFFFF"/>
                </a:solidFill>
              </a:rPr>
              <a:t>59%</a:t>
            </a:r>
          </a:p>
        </p:txBody>
      </p:sp>
      <p:sp>
        <p:nvSpPr>
          <p:cNvPr id="34" name="pole tekstowe 33"/>
          <p:cNvSpPr txBox="1"/>
          <p:nvPr/>
        </p:nvSpPr>
        <p:spPr>
          <a:xfrm>
            <a:off x="6402534" y="985923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rgbClr val="FFFFFF"/>
                </a:solidFill>
              </a:rPr>
              <a:t>12%</a:t>
            </a:r>
          </a:p>
        </p:txBody>
      </p:sp>
      <p:sp>
        <p:nvSpPr>
          <p:cNvPr id="35" name="pole tekstowe 34"/>
          <p:cNvSpPr txBox="1"/>
          <p:nvPr/>
        </p:nvSpPr>
        <p:spPr>
          <a:xfrm>
            <a:off x="6754707" y="639565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75000"/>
                  </a:schemeClr>
                </a:solidFill>
              </a:rPr>
              <a:t>2%</a:t>
            </a:r>
          </a:p>
        </p:txBody>
      </p:sp>
      <p:sp>
        <p:nvSpPr>
          <p:cNvPr id="36" name="pole tekstowe 35"/>
          <p:cNvSpPr txBox="1"/>
          <p:nvPr/>
        </p:nvSpPr>
        <p:spPr>
          <a:xfrm>
            <a:off x="7179291" y="4785191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rgbClr val="FFFFFF"/>
                </a:solidFill>
              </a:rPr>
              <a:t>33%</a:t>
            </a:r>
          </a:p>
        </p:txBody>
      </p:sp>
      <p:sp>
        <p:nvSpPr>
          <p:cNvPr id="37" name="pole tekstowe 36"/>
          <p:cNvSpPr txBox="1"/>
          <p:nvPr/>
        </p:nvSpPr>
        <p:spPr>
          <a:xfrm>
            <a:off x="7016068" y="5521394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rgbClr val="FFFFFF"/>
                </a:solidFill>
              </a:rPr>
              <a:t>19%</a:t>
            </a:r>
          </a:p>
        </p:txBody>
      </p:sp>
      <p:sp>
        <p:nvSpPr>
          <p:cNvPr id="40" name="pole tekstowe 39"/>
          <p:cNvSpPr txBox="1"/>
          <p:nvPr/>
        </p:nvSpPr>
        <p:spPr>
          <a:xfrm>
            <a:off x="6415382" y="4678441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21%</a:t>
            </a:r>
          </a:p>
        </p:txBody>
      </p:sp>
      <p:grpSp>
        <p:nvGrpSpPr>
          <p:cNvPr id="31" name="Grupa 30"/>
          <p:cNvGrpSpPr/>
          <p:nvPr/>
        </p:nvGrpSpPr>
        <p:grpSpPr>
          <a:xfrm>
            <a:off x="1983390" y="1516582"/>
            <a:ext cx="4920466" cy="4218310"/>
            <a:chOff x="1746643" y="1516582"/>
            <a:chExt cx="4920466" cy="4218310"/>
          </a:xfrm>
        </p:grpSpPr>
        <p:sp>
          <p:nvSpPr>
            <p:cNvPr id="33" name="pole tekstowe 32"/>
            <p:cNvSpPr txBox="1"/>
            <p:nvPr/>
          </p:nvSpPr>
          <p:spPr>
            <a:xfrm>
              <a:off x="6015102" y="1516582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b="1" dirty="0">
                  <a:solidFill>
                    <a:srgbClr val="FFFFFF"/>
                  </a:solidFill>
                </a:rPr>
                <a:t>25%</a:t>
              </a:r>
            </a:p>
          </p:txBody>
        </p:sp>
        <p:sp>
          <p:nvSpPr>
            <p:cNvPr id="38" name="pole tekstowe 37"/>
            <p:cNvSpPr txBox="1"/>
            <p:nvPr/>
          </p:nvSpPr>
          <p:spPr>
            <a:xfrm>
              <a:off x="6176269" y="5457893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b="1" dirty="0">
                  <a:solidFill>
                    <a:srgbClr val="FFFFFF"/>
                  </a:solidFill>
                </a:rPr>
                <a:t>20%</a:t>
              </a:r>
            </a:p>
          </p:txBody>
        </p:sp>
        <p:sp>
          <p:nvSpPr>
            <p:cNvPr id="39" name="pole tekstowe 38"/>
            <p:cNvSpPr txBox="1"/>
            <p:nvPr/>
          </p:nvSpPr>
          <p:spPr>
            <a:xfrm>
              <a:off x="5944768" y="5087164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b="1" dirty="0">
                  <a:solidFill>
                    <a:srgbClr val="FFFFFF"/>
                  </a:solidFill>
                </a:rPr>
                <a:t>7%</a:t>
              </a:r>
            </a:p>
          </p:txBody>
        </p:sp>
        <p:sp>
          <p:nvSpPr>
            <p:cNvPr id="46" name="pole tekstowe 45"/>
            <p:cNvSpPr txBox="1"/>
            <p:nvPr/>
          </p:nvSpPr>
          <p:spPr>
            <a:xfrm>
              <a:off x="4330231" y="4652096"/>
              <a:ext cx="12170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b="1" dirty="0">
                  <a:solidFill>
                    <a:schemeClr val="tx2">
                      <a:lumMod val="75000"/>
                    </a:schemeClr>
                  </a:solidFill>
                </a:rPr>
                <a:t>Transport/</a:t>
              </a:r>
            </a:p>
            <a:p>
              <a:r>
                <a:rPr lang="pl-PL" sz="1200" b="1" dirty="0">
                  <a:solidFill>
                    <a:schemeClr val="tx2">
                      <a:lumMod val="75000"/>
                    </a:schemeClr>
                  </a:solidFill>
                </a:rPr>
                <a:t>załadunek</a:t>
              </a:r>
            </a:p>
            <a:p>
              <a:r>
                <a:rPr lang="pl-PL" sz="1200" b="1" dirty="0">
                  <a:solidFill>
                    <a:schemeClr val="tx2">
                      <a:lumMod val="75000"/>
                    </a:schemeClr>
                  </a:solidFill>
                </a:rPr>
                <a:t>5 550 000 PLN</a:t>
              </a:r>
            </a:p>
          </p:txBody>
        </p:sp>
        <p:sp>
          <p:nvSpPr>
            <p:cNvPr id="47" name="Prostokąt 46"/>
            <p:cNvSpPr/>
            <p:nvPr/>
          </p:nvSpPr>
          <p:spPr>
            <a:xfrm>
              <a:off x="2328335" y="2589371"/>
              <a:ext cx="806737" cy="2865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pole tekstowe 42"/>
            <p:cNvSpPr txBox="1"/>
            <p:nvPr/>
          </p:nvSpPr>
          <p:spPr>
            <a:xfrm>
              <a:off x="1746643" y="3250604"/>
              <a:ext cx="1243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b="1" dirty="0">
                  <a:solidFill>
                    <a:schemeClr val="tx2">
                      <a:lumMod val="75000"/>
                    </a:schemeClr>
                  </a:solidFill>
                </a:rPr>
                <a:t>Wykonawstwo</a:t>
              </a:r>
            </a:p>
            <a:p>
              <a:r>
                <a:rPr lang="pl-PL" sz="1200" b="1" dirty="0">
                  <a:solidFill>
                    <a:schemeClr val="tx2">
                      <a:lumMod val="75000"/>
                    </a:schemeClr>
                  </a:solidFill>
                </a:rPr>
                <a:t>8 400 000 PLN</a:t>
              </a:r>
            </a:p>
          </p:txBody>
        </p:sp>
        <p:sp>
          <p:nvSpPr>
            <p:cNvPr id="49" name="pole tekstowe 48"/>
            <p:cNvSpPr txBox="1"/>
            <p:nvPr/>
          </p:nvSpPr>
          <p:spPr>
            <a:xfrm>
              <a:off x="4359060" y="1589937"/>
              <a:ext cx="1217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b="1" dirty="0">
                  <a:solidFill>
                    <a:schemeClr val="tx2">
                      <a:lumMod val="75000"/>
                    </a:schemeClr>
                  </a:solidFill>
                </a:rPr>
                <a:t>Materiały</a:t>
              </a:r>
            </a:p>
            <a:p>
              <a:r>
                <a:rPr lang="pl-PL" sz="1200" b="1" dirty="0">
                  <a:solidFill>
                    <a:schemeClr val="tx2">
                      <a:lumMod val="75000"/>
                    </a:schemeClr>
                  </a:solidFill>
                </a:rPr>
                <a:t>3 050 000 PLN</a:t>
              </a:r>
            </a:p>
          </p:txBody>
        </p:sp>
      </p:grpSp>
      <p:sp>
        <p:nvSpPr>
          <p:cNvPr id="28" name="pole tekstowe 27"/>
          <p:cNvSpPr txBox="1"/>
          <p:nvPr/>
        </p:nvSpPr>
        <p:spPr>
          <a:xfrm>
            <a:off x="135931" y="849141"/>
            <a:ext cx="34146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/>
              <a:t>Szacowany koszt rekultywacji OUOW: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FF0000"/>
                </a:solidFill>
                <a:cs typeface="Times New Roman"/>
              </a:rPr>
              <a:t>17 000 000 PLN netto / 33,5 ha</a:t>
            </a:r>
            <a:br>
              <a:rPr lang="pl-PL" sz="1400" b="1" dirty="0">
                <a:cs typeface="Times New Roman"/>
              </a:rPr>
            </a:br>
            <a:r>
              <a:rPr lang="pl-PL" sz="1400" b="1" dirty="0">
                <a:cs typeface="Times New Roman"/>
              </a:rPr>
              <a:t>(bez warstwy roślinnej)</a:t>
            </a:r>
          </a:p>
        </p:txBody>
      </p:sp>
      <p:sp>
        <p:nvSpPr>
          <p:cNvPr id="54" name="pole tekstowe 53"/>
          <p:cNvSpPr txBox="1"/>
          <p:nvPr/>
        </p:nvSpPr>
        <p:spPr>
          <a:xfrm>
            <a:off x="127401" y="2016417"/>
            <a:ext cx="29562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/>
              <a:t>Jednostkowy koszt rekultywacji: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~ </a:t>
            </a:r>
            <a:r>
              <a:rPr lang="pl-PL" sz="1400" b="1" dirty="0">
                <a:solidFill>
                  <a:srgbClr val="FF0000"/>
                </a:solidFill>
                <a:cs typeface="Times New Roman"/>
              </a:rPr>
              <a:t>507 000 PLN netto / hektar</a:t>
            </a:r>
            <a:br>
              <a:rPr lang="pl-PL" sz="1400" b="1" dirty="0">
                <a:cs typeface="Times New Roman"/>
              </a:rPr>
            </a:br>
            <a:r>
              <a:rPr lang="pl-PL" sz="1400" b="1" dirty="0">
                <a:cs typeface="Times New Roman"/>
              </a:rPr>
              <a:t>(bez warstwy roślinnej)</a:t>
            </a:r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0" t="32786" r="23719" b="25290"/>
          <a:stretch/>
        </p:blipFill>
        <p:spPr bwMode="auto">
          <a:xfrm>
            <a:off x="104252" y="6343055"/>
            <a:ext cx="1176229" cy="41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Obraz 57" descr="C:\Users\AWieckol\Desktop\Moje dokumenty\RECOVERY\Fotki z hałdy\Sadzonki\czerwiec 2022\IMG_20220624_12363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" b="3214"/>
          <a:stretch/>
        </p:blipFill>
        <p:spPr bwMode="auto">
          <a:xfrm>
            <a:off x="1732784" y="4842121"/>
            <a:ext cx="2094689" cy="13758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1" name="pole tekstowe 50"/>
          <p:cNvSpPr txBox="1"/>
          <p:nvPr/>
        </p:nvSpPr>
        <p:spPr>
          <a:xfrm>
            <a:off x="6549295" y="653465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75000"/>
                  </a:schemeClr>
                </a:solidFill>
              </a:rPr>
              <a:t>2%</a:t>
            </a:r>
          </a:p>
        </p:txBody>
      </p:sp>
    </p:spTree>
    <p:extLst>
      <p:ext uri="{BB962C8B-B14F-4D97-AF65-F5344CB8AC3E}">
        <p14:creationId xmlns:p14="http://schemas.microsoft.com/office/powerpoint/2010/main" val="2294939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95231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69824" y="332218"/>
            <a:ext cx="8478322" cy="896897"/>
          </a:xfrm>
        </p:spPr>
        <p:txBody>
          <a:bodyPr/>
          <a:lstStyle/>
          <a:p>
            <a:r>
              <a:rPr lang="pl-PL" dirty="0"/>
              <a:t>OPRACOWANIE SUBSTYTUTÓW GLEBOWYCH</a:t>
            </a:r>
          </a:p>
        </p:txBody>
      </p:sp>
      <p:pic>
        <p:nvPicPr>
          <p:cNvPr id="2050" name="Picture 2" descr="Strona głów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034" y="5786773"/>
            <a:ext cx="1671479" cy="46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:\2_Nauka\9_Projekty\2018_RECOVERY\Zdjęcia\20200205_1531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17" y="1274051"/>
            <a:ext cx="1979612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D:\2_Nauka\9_Projekty\2018_RECOVERY\Zdjęcia\IMAG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7" y="2974649"/>
            <a:ext cx="197008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 descr="D:\2_Nauka\9_Projekty\2018_RECOVERY\Zdjęcia\20200110_13433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17" y="2952424"/>
            <a:ext cx="197961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 descr="D:\2_Nauka\9_Projekty\2018_RECOVERY\FOTO\20191022_10482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2" y="1236022"/>
            <a:ext cx="197961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4623756" y="1013763"/>
            <a:ext cx="4293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Komponenty do opracowania</a:t>
            </a:r>
          </a:p>
          <a:p>
            <a:pPr algn="ctr"/>
            <a:r>
              <a:rPr lang="pl-PL" sz="1400" b="1" dirty="0"/>
              <a:t>substytutów glebowych</a:t>
            </a:r>
          </a:p>
        </p:txBody>
      </p:sp>
      <p:sp>
        <p:nvSpPr>
          <p:cNvPr id="2048" name="pole tekstowe 2047"/>
          <p:cNvSpPr txBox="1"/>
          <p:nvPr/>
        </p:nvSpPr>
        <p:spPr>
          <a:xfrm>
            <a:off x="4623757" y="1598538"/>
            <a:ext cx="402546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u="sng" dirty="0"/>
              <a:t>Uboczne produkty spalania (UPS)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/>
              <a:t>popioły lotne ze spalania węgla kamiennego,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/>
              <a:t>popioły lotne ze spalania biomasy,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/>
              <a:t>kruszywo dolomitowe (&lt; 2 mm),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/>
              <a:t>materiał uszczelniający z mułu węglowego,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/>
              <a:t>żużel energetyczny,</a:t>
            </a:r>
          </a:p>
          <a:p>
            <a:endParaRPr lang="pl-PL" sz="1400" dirty="0"/>
          </a:p>
          <a:p>
            <a:r>
              <a:rPr lang="pl-PL" sz="1400" u="sng" dirty="0"/>
              <a:t>Odpady organiczne: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/>
              <a:t>osady ściekowe,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/>
              <a:t>zużyte podłoże pieczarkowe.</a:t>
            </a:r>
          </a:p>
        </p:txBody>
      </p:sp>
      <p:sp>
        <p:nvSpPr>
          <p:cNvPr id="2049" name="Prostokąt 2048"/>
          <p:cNvSpPr/>
          <p:nvPr/>
        </p:nvSpPr>
        <p:spPr>
          <a:xfrm>
            <a:off x="5051031" y="4591299"/>
            <a:ext cx="35358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1600" dirty="0">
                <a:latin typeface="Calibri" pitchFamily="34" charset="0"/>
              </a:rPr>
              <a:t>Badania prowadzono w kilku etapach. Łącznie przygotowano 36 rodzajów podłoży glebowych różniących się składem oraz zawartością komponentów</a:t>
            </a:r>
            <a:endParaRPr lang="en-US" altLang="pl-PL" sz="1600" dirty="0">
              <a:latin typeface="Calibri" pitchFamily="34" charset="0"/>
            </a:endParaRPr>
          </a:p>
        </p:txBody>
      </p:sp>
      <p:sp>
        <p:nvSpPr>
          <p:cNvPr id="44" name="pole tekstowe 43"/>
          <p:cNvSpPr txBox="1"/>
          <p:nvPr/>
        </p:nvSpPr>
        <p:spPr>
          <a:xfrm>
            <a:off x="128815" y="6210992"/>
            <a:ext cx="333593" cy="323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45" name="Nawias klamrowy otwierający 44"/>
          <p:cNvSpPr/>
          <p:nvPr/>
        </p:nvSpPr>
        <p:spPr>
          <a:xfrm rot="16200000">
            <a:off x="6540854" y="1843181"/>
            <a:ext cx="459158" cy="418577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54" name="Strzałka w dół 2053"/>
          <p:cNvSpPr/>
          <p:nvPr/>
        </p:nvSpPr>
        <p:spPr>
          <a:xfrm rot="5400000">
            <a:off x="4291640" y="4820063"/>
            <a:ext cx="664234" cy="619690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2"/>
          <p:cNvSpPr txBox="1"/>
          <p:nvPr/>
        </p:nvSpPr>
        <p:spPr>
          <a:xfrm>
            <a:off x="357947" y="4760576"/>
            <a:ext cx="38345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Najlepsze wyniki uzyskano zastępując popioły lotne ze spalania węgla kamiennego</a:t>
            </a:r>
          </a:p>
          <a:p>
            <a:pPr algn="ctr"/>
            <a:r>
              <a:rPr lang="pl-PL" sz="1400" dirty="0"/>
              <a:t> i biomasy </a:t>
            </a:r>
            <a:r>
              <a:rPr lang="pl-PL" sz="1400" b="1" dirty="0"/>
              <a:t>żużlem energetycznym</a:t>
            </a:r>
          </a:p>
        </p:txBody>
      </p:sp>
      <p:pic>
        <p:nvPicPr>
          <p:cNvPr id="2" name="Imagen 4">
            <a:extLst>
              <a:ext uri="{FF2B5EF4-FFF2-40B4-BE49-F238E27FC236}">
                <a16:creationId xmlns:a16="http://schemas.microsoft.com/office/drawing/2014/main" id="{51F4751A-16B0-DFA3-F479-CFCD36A913C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66" y="6314533"/>
            <a:ext cx="1170182" cy="441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4225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43816" y="280460"/>
            <a:ext cx="8701776" cy="896897"/>
          </a:xfrm>
        </p:spPr>
        <p:txBody>
          <a:bodyPr>
            <a:normAutofit/>
          </a:bodyPr>
          <a:lstStyle/>
          <a:p>
            <a:r>
              <a:rPr lang="pl-PL" sz="2400" dirty="0"/>
              <a:t>Badania FIZYKOCHEMICZNE Komponentów oraz SUBSTYTUTÓW GLEBOWYCH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"/>
          </p:nvPr>
        </p:nvSpPr>
        <p:spPr>
          <a:xfrm>
            <a:off x="183733" y="6469494"/>
            <a:ext cx="1404442" cy="223091"/>
          </a:xfrm>
        </p:spPr>
        <p:txBody>
          <a:bodyPr/>
          <a:lstStyle/>
          <a:p>
            <a:fld id="{31B4D6F8-D4B1-4E16-8448-CA8AFCB10A8A}" type="slidenum">
              <a:rPr lang="pl-PL" smtClean="0"/>
              <a:pPr/>
              <a:t>4</a:t>
            </a:fld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252744" y="1542920"/>
            <a:ext cx="4380438" cy="347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pl-PL" sz="1400" b="1" dirty="0">
                <a:solidFill>
                  <a:srgbClr val="484848"/>
                </a:solidFill>
              </a:rPr>
              <a:t>ANALIZA CHEMICZNA</a:t>
            </a:r>
            <a:endParaRPr lang="pl-PL" sz="1400" dirty="0">
              <a:solidFill>
                <a:srgbClr val="484848">
                  <a:lumMod val="75000"/>
                </a:srgbClr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1400" dirty="0">
                <a:solidFill>
                  <a:srgbClr val="484848">
                    <a:lumMod val="75000"/>
                  </a:srgbClr>
                </a:solidFill>
              </a:rPr>
              <a:t>Skład elementarny [mg/kg]:</a:t>
            </a:r>
            <a:r>
              <a:rPr lang="pl-PL" sz="1400" dirty="0">
                <a:solidFill>
                  <a:srgbClr val="33CC33"/>
                </a:solidFill>
              </a:rPr>
              <a:t> </a:t>
            </a:r>
            <a:r>
              <a:rPr lang="pl-PL" sz="1400" i="1" dirty="0">
                <a:solidFill>
                  <a:srgbClr val="33CC33"/>
                </a:solidFill>
              </a:rPr>
              <a:t>N, P, K, Ca, Mg</a:t>
            </a:r>
            <a:r>
              <a:rPr lang="pl-PL" sz="1400" i="1" dirty="0">
                <a:solidFill>
                  <a:srgbClr val="484848"/>
                </a:solidFill>
              </a:rPr>
              <a:t>, Na, S, Cl, Cu, Zn, Fe, Mn, </a:t>
            </a:r>
            <a:r>
              <a:rPr lang="pl-PL" sz="1400" i="1" dirty="0">
                <a:solidFill>
                  <a:srgbClr val="FF0000"/>
                </a:solidFill>
              </a:rPr>
              <a:t>Pb, Cd, As, Ni, Cr;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1400" dirty="0"/>
              <a:t>Sucha masa [%];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1400" dirty="0">
                <a:solidFill>
                  <a:srgbClr val="484848">
                    <a:lumMod val="75000"/>
                  </a:srgbClr>
                </a:solidFill>
              </a:rPr>
              <a:t>Materia organiczna [mg/kg].</a:t>
            </a:r>
          </a:p>
          <a:p>
            <a:pPr>
              <a:spcAft>
                <a:spcPts val="600"/>
              </a:spcAft>
              <a:defRPr/>
            </a:pPr>
            <a:endParaRPr lang="pl-PL" sz="1400" dirty="0">
              <a:solidFill>
                <a:srgbClr val="484848">
                  <a:lumMod val="75000"/>
                </a:srgbClr>
              </a:solidFill>
            </a:endParaRPr>
          </a:p>
          <a:p>
            <a:pPr>
              <a:spcAft>
                <a:spcPts val="600"/>
              </a:spcAft>
              <a:defRPr/>
            </a:pPr>
            <a:r>
              <a:rPr lang="pl-PL" sz="1400" b="1" dirty="0">
                <a:solidFill>
                  <a:srgbClr val="484848">
                    <a:lumMod val="75000"/>
                  </a:srgbClr>
                </a:solidFill>
              </a:rPr>
              <a:t>ANALIZA ODCIEKÓW WODNYCH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1400" dirty="0" err="1">
                <a:solidFill>
                  <a:srgbClr val="484848">
                    <a:lumMod val="75000"/>
                  </a:srgbClr>
                </a:solidFill>
              </a:rPr>
              <a:t>pH</a:t>
            </a:r>
            <a:r>
              <a:rPr lang="pl-PL" sz="1400" dirty="0">
                <a:solidFill>
                  <a:srgbClr val="484848">
                    <a:lumMod val="75000"/>
                  </a:srgbClr>
                </a:solidFill>
              </a:rPr>
              <a:t>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1400" dirty="0">
                <a:solidFill>
                  <a:srgbClr val="484848">
                    <a:lumMod val="75000"/>
                  </a:srgbClr>
                </a:solidFill>
              </a:rPr>
              <a:t>przewodność elektryczna [ms/m]: EC (zasolenie);</a:t>
            </a:r>
            <a:endParaRPr lang="pl-PL" sz="1400" dirty="0">
              <a:solidFill>
                <a:srgbClr val="484848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sz="1400" dirty="0">
                <a:solidFill>
                  <a:srgbClr val="484848"/>
                </a:solidFill>
              </a:rPr>
              <a:t>zawartość rozpuszczalnych jonów metali i niemetali [mg/l]: </a:t>
            </a:r>
            <a:r>
              <a:rPr lang="pl-PL" sz="1400" i="1" dirty="0">
                <a:solidFill>
                  <a:srgbClr val="33CC33"/>
                </a:solidFill>
              </a:rPr>
              <a:t>N-NH</a:t>
            </a:r>
            <a:r>
              <a:rPr lang="pl-PL" sz="1400" i="1" baseline="-25000" dirty="0">
                <a:solidFill>
                  <a:srgbClr val="33CC33"/>
                </a:solidFill>
              </a:rPr>
              <a:t>4</a:t>
            </a:r>
            <a:r>
              <a:rPr lang="pl-PL" sz="1400" i="1" dirty="0">
                <a:solidFill>
                  <a:srgbClr val="33CC33"/>
                </a:solidFill>
              </a:rPr>
              <a:t> i N-NO</a:t>
            </a:r>
            <a:r>
              <a:rPr lang="pl-PL" sz="1400" i="1" baseline="-25000" dirty="0">
                <a:solidFill>
                  <a:srgbClr val="33CC33"/>
                </a:solidFill>
              </a:rPr>
              <a:t>3</a:t>
            </a:r>
            <a:r>
              <a:rPr lang="pl-PL" sz="1400" i="1" dirty="0">
                <a:solidFill>
                  <a:srgbClr val="33CC33"/>
                </a:solidFill>
              </a:rPr>
              <a:t>, (PO</a:t>
            </a:r>
            <a:r>
              <a:rPr lang="pl-PL" sz="1400" i="1" baseline="-25000" dirty="0">
                <a:solidFill>
                  <a:srgbClr val="33CC33"/>
                </a:solidFill>
              </a:rPr>
              <a:t>4</a:t>
            </a:r>
            <a:r>
              <a:rPr lang="pl-PL" sz="1400" i="1" dirty="0">
                <a:solidFill>
                  <a:srgbClr val="33CC33"/>
                </a:solidFill>
              </a:rPr>
              <a:t>)</a:t>
            </a:r>
            <a:r>
              <a:rPr lang="pl-PL" sz="1400" i="1" baseline="30000" dirty="0">
                <a:solidFill>
                  <a:srgbClr val="33CC33"/>
                </a:solidFill>
              </a:rPr>
              <a:t>3-</a:t>
            </a:r>
            <a:r>
              <a:rPr lang="pl-PL" sz="1400" i="1" dirty="0">
                <a:solidFill>
                  <a:srgbClr val="33CC33"/>
                </a:solidFill>
              </a:rPr>
              <a:t>, K</a:t>
            </a:r>
            <a:r>
              <a:rPr lang="pl-PL" sz="1400" i="1" baseline="30000" dirty="0">
                <a:solidFill>
                  <a:srgbClr val="33CC33"/>
                </a:solidFill>
              </a:rPr>
              <a:t>+</a:t>
            </a:r>
            <a:r>
              <a:rPr lang="pl-PL" sz="1400" i="1" dirty="0">
                <a:solidFill>
                  <a:srgbClr val="33CC33"/>
                </a:solidFill>
              </a:rPr>
              <a:t>, Ca</a:t>
            </a:r>
            <a:r>
              <a:rPr lang="pl-PL" sz="1400" i="1" baseline="30000" dirty="0">
                <a:solidFill>
                  <a:srgbClr val="33CC33"/>
                </a:solidFill>
              </a:rPr>
              <a:t>2+</a:t>
            </a:r>
            <a:r>
              <a:rPr lang="pl-PL" sz="1400" i="1" dirty="0">
                <a:solidFill>
                  <a:srgbClr val="33CC33"/>
                </a:solidFill>
              </a:rPr>
              <a:t>, Mg</a:t>
            </a:r>
            <a:r>
              <a:rPr lang="pl-PL" sz="1400" i="1" baseline="30000" dirty="0">
                <a:solidFill>
                  <a:srgbClr val="33CC33"/>
                </a:solidFill>
              </a:rPr>
              <a:t>2+</a:t>
            </a:r>
            <a:r>
              <a:rPr lang="pl-PL" sz="1400" i="1" dirty="0">
                <a:solidFill>
                  <a:srgbClr val="484848"/>
                </a:solidFill>
              </a:rPr>
              <a:t>, Na</a:t>
            </a:r>
            <a:r>
              <a:rPr lang="pl-PL" sz="1400" i="1" baseline="30000" dirty="0">
                <a:solidFill>
                  <a:srgbClr val="484848"/>
                </a:solidFill>
              </a:rPr>
              <a:t>+</a:t>
            </a:r>
            <a:r>
              <a:rPr lang="pl-PL" sz="1400" i="1" dirty="0">
                <a:solidFill>
                  <a:srgbClr val="484848"/>
                </a:solidFill>
              </a:rPr>
              <a:t>, (SO</a:t>
            </a:r>
            <a:r>
              <a:rPr lang="pl-PL" sz="1400" i="1" baseline="-25000" dirty="0">
                <a:solidFill>
                  <a:srgbClr val="484848"/>
                </a:solidFill>
              </a:rPr>
              <a:t>4</a:t>
            </a:r>
            <a:r>
              <a:rPr lang="pl-PL" sz="1400" i="1" dirty="0">
                <a:solidFill>
                  <a:srgbClr val="484848"/>
                </a:solidFill>
              </a:rPr>
              <a:t>)</a:t>
            </a:r>
            <a:r>
              <a:rPr lang="pl-PL" sz="1400" i="1" baseline="30000" dirty="0">
                <a:solidFill>
                  <a:srgbClr val="484848"/>
                </a:solidFill>
              </a:rPr>
              <a:t>2-</a:t>
            </a:r>
            <a:r>
              <a:rPr lang="pl-PL" sz="1400" i="1" dirty="0">
                <a:solidFill>
                  <a:srgbClr val="484848"/>
                </a:solidFill>
              </a:rPr>
              <a:t>, Cl</a:t>
            </a:r>
            <a:r>
              <a:rPr lang="pl-PL" sz="1400" i="1" baseline="30000" dirty="0">
                <a:solidFill>
                  <a:srgbClr val="484848"/>
                </a:solidFill>
              </a:rPr>
              <a:t>-</a:t>
            </a:r>
            <a:r>
              <a:rPr lang="pl-PL" sz="1400" i="1" dirty="0">
                <a:solidFill>
                  <a:srgbClr val="484848"/>
                </a:solidFill>
              </a:rPr>
              <a:t>, Cu, Zn, Fe, Mn, </a:t>
            </a:r>
            <a:r>
              <a:rPr lang="pl-PL" sz="1400" i="1" dirty="0">
                <a:solidFill>
                  <a:srgbClr val="FF0000"/>
                </a:solidFill>
              </a:rPr>
              <a:t>Pb, Cd, As, Ni, Cr.</a:t>
            </a:r>
            <a:endParaRPr lang="pl-PL" sz="1400" i="1" dirty="0">
              <a:solidFill>
                <a:srgbClr val="000000"/>
              </a:solidFill>
            </a:endParaRPr>
          </a:p>
        </p:txBody>
      </p:sp>
      <p:pic>
        <p:nvPicPr>
          <p:cNvPr id="12" name="Imagen 2" descr="Imagen que contiene interior, cocina, tabla, mostrador&#10;&#10;Descripción generada automáticamente">
            <a:extLst>
              <a:ext uri="{FF2B5EF4-FFF2-40B4-BE49-F238E27FC236}">
                <a16:creationId xmlns:a16="http://schemas.microsoft.com/office/drawing/2014/main" id="{E8D7FAC7-4EA6-474E-9E4C-2C4199A0F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53" y="1101943"/>
            <a:ext cx="3524963" cy="1982365"/>
          </a:xfrm>
          <a:prstGeom prst="rect">
            <a:avLst/>
          </a:prstGeom>
        </p:spPr>
      </p:pic>
      <p:pic>
        <p:nvPicPr>
          <p:cNvPr id="13" name="Picture 4" descr="https://monitoringsrodowiska.gig.eu/wp-content/uploads/Chromatograf-jonowy-DIONEX-ICS-2500-scal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364" y="3322377"/>
            <a:ext cx="3524963" cy="23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4">
            <a:extLst>
              <a:ext uri="{FF2B5EF4-FFF2-40B4-BE49-F238E27FC236}">
                <a16:creationId xmlns:a16="http://schemas.microsoft.com/office/drawing/2014/main" id="{A1D5C867-E25C-D3AB-2943-71ADE206B51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66" y="6314533"/>
            <a:ext cx="1170182" cy="441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24746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43816" y="280460"/>
            <a:ext cx="8727656" cy="896897"/>
          </a:xfrm>
        </p:spPr>
        <p:txBody>
          <a:bodyPr/>
          <a:lstStyle/>
          <a:p>
            <a:r>
              <a:rPr lang="pl-PL" dirty="0"/>
              <a:t>Badania FITOTOKSYCZNOŚCI SUBSTYTUTÓW GLEBOWYCH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"/>
          </p:nvPr>
        </p:nvSpPr>
        <p:spPr>
          <a:xfrm>
            <a:off x="183733" y="6469494"/>
            <a:ext cx="1404442" cy="223091"/>
          </a:xfrm>
        </p:spPr>
        <p:txBody>
          <a:bodyPr/>
          <a:lstStyle/>
          <a:p>
            <a:fld id="{31B4D6F8-D4B1-4E16-8448-CA8AFCB10A8A}" type="slidenum">
              <a:rPr lang="pl-PL" smtClean="0"/>
              <a:pPr/>
              <a:t>5</a:t>
            </a:fld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411" y="3433312"/>
            <a:ext cx="1940529" cy="194052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1802" y="3474590"/>
            <a:ext cx="1940528" cy="1857973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33840" y="1154330"/>
            <a:ext cx="5003508" cy="106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defRPr/>
            </a:pPr>
            <a:endParaRPr lang="pl-PL" sz="1400" b="1" dirty="0"/>
          </a:p>
          <a:p>
            <a:pPr>
              <a:spcAft>
                <a:spcPts val="300"/>
              </a:spcAft>
              <a:defRPr/>
            </a:pPr>
            <a:r>
              <a:rPr lang="pl-PL" sz="1400" dirty="0"/>
              <a:t>Organizm wskaźnikowy: gorczyca biała </a:t>
            </a:r>
            <a:r>
              <a:rPr lang="en-US" sz="1400" dirty="0"/>
              <a:t>(</a:t>
            </a:r>
            <a:r>
              <a:rPr lang="en-US" sz="1400" i="1" dirty="0" err="1"/>
              <a:t>Sinapis</a:t>
            </a:r>
            <a:r>
              <a:rPr lang="en-US" sz="1400" i="1" dirty="0"/>
              <a:t> alba</a:t>
            </a:r>
            <a:r>
              <a:rPr lang="en-US" sz="1400" dirty="0"/>
              <a:t>)</a:t>
            </a:r>
            <a:r>
              <a:rPr lang="pl-PL" sz="1400" dirty="0"/>
              <a:t> :</a:t>
            </a: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ü"/>
              <a:defRPr/>
            </a:pPr>
            <a:r>
              <a:rPr lang="pl-PL" sz="1400" dirty="0"/>
              <a:t>udatność kiełkowania (GER, %);</a:t>
            </a: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ü"/>
              <a:defRPr/>
            </a:pPr>
            <a:r>
              <a:rPr lang="pl-PL" sz="1400" dirty="0"/>
              <a:t>przyrost biomasy.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233840" y="2423778"/>
            <a:ext cx="3770671" cy="138499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400" dirty="0"/>
              <a:t>Warunki prowadzenia badań: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l-PL" sz="1400" dirty="0"/>
              <a:t>wilgotność powietrza 30-40 %;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l-PL" sz="1400" dirty="0"/>
              <a:t>Temperatura 22</a:t>
            </a:r>
            <a:r>
              <a:rPr lang="pl-PL" sz="1400" dirty="0">
                <a:latin typeface="Times New Roman"/>
                <a:cs typeface="Times New Roman"/>
              </a:rPr>
              <a:t>±</a:t>
            </a:r>
            <a:r>
              <a:rPr lang="pl-PL" sz="1400" dirty="0"/>
              <a:t>1</a:t>
            </a:r>
            <a:r>
              <a:rPr lang="pl-PL" sz="1400" baseline="30000" dirty="0"/>
              <a:t>o</a:t>
            </a:r>
            <a:r>
              <a:rPr lang="pl-PL" sz="1400" dirty="0"/>
              <a:t>C;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l-PL" sz="1400" dirty="0"/>
              <a:t>Naświetlanie: 12h/dobę;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l-PL" sz="1400" dirty="0"/>
              <a:t>Czas prowadzenia badań: 20 dni.</a:t>
            </a:r>
          </a:p>
          <a:p>
            <a:pPr>
              <a:spcAft>
                <a:spcPts val="600"/>
              </a:spcAft>
              <a:defRPr/>
            </a:pPr>
            <a:endParaRPr lang="en-US" sz="1400" dirty="0"/>
          </a:p>
        </p:txBody>
      </p:sp>
      <p:sp>
        <p:nvSpPr>
          <p:cNvPr id="2" name="Prostokąt 1"/>
          <p:cNvSpPr/>
          <p:nvPr/>
        </p:nvSpPr>
        <p:spPr>
          <a:xfrm>
            <a:off x="4803080" y="5488974"/>
            <a:ext cx="38768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/>
              <a:t>Wegetacja </a:t>
            </a:r>
            <a:r>
              <a:rPr lang="pl-PL" sz="1200" i="1" dirty="0" err="1"/>
              <a:t>Sinapis</a:t>
            </a:r>
            <a:r>
              <a:rPr lang="pl-PL" sz="1200" i="1" dirty="0"/>
              <a:t> alba</a:t>
            </a:r>
            <a:r>
              <a:rPr lang="pl-PL" sz="1200" dirty="0"/>
              <a:t> na substytutach glebowych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079" y="1189520"/>
            <a:ext cx="3876861" cy="211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2" descr="Imagen que contiene interior, cocina, tabla, lavabo&#10;&#10;Descripción generada automáticamente">
            <a:extLst>
              <a:ext uri="{FF2B5EF4-FFF2-40B4-BE49-F238E27FC236}">
                <a16:creationId xmlns:a16="http://schemas.microsoft.com/office/drawing/2014/main" id="{E5FBF124-2E1B-42A4-8675-45010E8E14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1" y="3808773"/>
            <a:ext cx="3678533" cy="2065056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5555846" y="846553"/>
            <a:ext cx="20569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pl-PL" sz="1400" b="1" dirty="0"/>
              <a:t>TESTY DONICZKOWE</a:t>
            </a:r>
          </a:p>
        </p:txBody>
      </p:sp>
      <p:pic>
        <p:nvPicPr>
          <p:cNvPr id="8" name="Imagen 4">
            <a:extLst>
              <a:ext uri="{FF2B5EF4-FFF2-40B4-BE49-F238E27FC236}">
                <a16:creationId xmlns:a16="http://schemas.microsoft.com/office/drawing/2014/main" id="{DCD773D9-D5B5-7E9A-4C75-5FE8C2F2790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66" y="6314533"/>
            <a:ext cx="1170182" cy="441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214193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43816" y="280460"/>
            <a:ext cx="8727656" cy="896897"/>
          </a:xfrm>
        </p:spPr>
        <p:txBody>
          <a:bodyPr>
            <a:normAutofit/>
          </a:bodyPr>
          <a:lstStyle/>
          <a:p>
            <a:r>
              <a:rPr lang="pl-PL" sz="2400" dirty="0"/>
              <a:t>Opracowanie substytutów glebowych dla rekultywacji hałdy ZG </a:t>
            </a:r>
            <a:r>
              <a:rPr lang="pl-PL" sz="2400" dirty="0" err="1"/>
              <a:t>janina</a:t>
            </a:r>
            <a:endParaRPr lang="pl-PL" sz="24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4D6F8-D4B1-4E16-8448-CA8AFCB10A8A}" type="slidenum">
              <a:rPr lang="pl-PL" smtClean="0"/>
              <a:pPr/>
              <a:t>6</a:t>
            </a:fld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00332" y="955325"/>
            <a:ext cx="8264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/>
              <a:t>Na podstawie przeprowadzonych badań laboratoryjnych do rekultywacji fragmentu hałdy </a:t>
            </a:r>
          </a:p>
          <a:p>
            <a:pPr algn="ctr"/>
            <a:r>
              <a:rPr lang="pl-PL" sz="1600" dirty="0"/>
              <a:t>ZG Janina w Libiążu wybrano 3 rodzaje mieszanek glebowych</a:t>
            </a:r>
          </a:p>
          <a:p>
            <a:endParaRPr lang="pl-PL" sz="1600" b="1" dirty="0"/>
          </a:p>
        </p:txBody>
      </p:sp>
      <p:grpSp>
        <p:nvGrpSpPr>
          <p:cNvPr id="2" name="Grupa 1"/>
          <p:cNvGrpSpPr/>
          <p:nvPr/>
        </p:nvGrpSpPr>
        <p:grpSpPr>
          <a:xfrm>
            <a:off x="6355341" y="1935756"/>
            <a:ext cx="2561074" cy="2859214"/>
            <a:chOff x="6235117" y="1954725"/>
            <a:chExt cx="2561074" cy="2859214"/>
          </a:xfrm>
        </p:grpSpPr>
        <p:pic>
          <p:nvPicPr>
            <p:cNvPr id="8" name="Obraz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6"/>
            <a:stretch/>
          </p:blipFill>
          <p:spPr>
            <a:xfrm>
              <a:off x="6835971" y="1954725"/>
              <a:ext cx="1257268" cy="942188"/>
            </a:xfrm>
            <a:prstGeom prst="rect">
              <a:avLst/>
            </a:prstGeom>
          </p:spPr>
        </p:pic>
        <p:pic>
          <p:nvPicPr>
            <p:cNvPr id="9" name="Picture 2" descr="Znalezione obrazy dla zapytania gÅÃ³g dwuszyjkow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5117" y="2954803"/>
              <a:ext cx="1257268" cy="921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Obraz 9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76"/>
            <a:stretch/>
          </p:blipFill>
          <p:spPr bwMode="auto">
            <a:xfrm>
              <a:off x="7483362" y="2954803"/>
              <a:ext cx="1312829" cy="921532"/>
            </a:xfrm>
            <a:prstGeom prst="rect">
              <a:avLst/>
            </a:prstGeom>
            <a:noFill/>
          </p:spPr>
        </p:pic>
        <p:pic>
          <p:nvPicPr>
            <p:cNvPr id="11" name="Obraz 10" descr="D:\Aktualne 1\Skawina\ścieżka przyrodnicza\IMG_20180626_083005.jp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6"/>
            <a:stretch/>
          </p:blipFill>
          <p:spPr bwMode="auto">
            <a:xfrm>
              <a:off x="6844994" y="3934301"/>
              <a:ext cx="1294782" cy="87963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pole tekstowe 12"/>
            <p:cNvSpPr txBox="1"/>
            <p:nvPr/>
          </p:nvSpPr>
          <p:spPr>
            <a:xfrm>
              <a:off x="7302336" y="2566732"/>
              <a:ext cx="324537" cy="323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7320974" y="3599336"/>
              <a:ext cx="2872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7339715" y="4494347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>
                  <a:solidFill>
                    <a:srgbClr val="FFFFFF"/>
                  </a:solidFill>
                </a:rPr>
                <a:t>C</a:t>
              </a:r>
            </a:p>
          </p:txBody>
        </p:sp>
      </p:grpSp>
      <p:sp>
        <p:nvSpPr>
          <p:cNvPr id="18" name="Prostokąt 17"/>
          <p:cNvSpPr/>
          <p:nvPr/>
        </p:nvSpPr>
        <p:spPr>
          <a:xfrm>
            <a:off x="500332" y="5144115"/>
            <a:ext cx="7886049" cy="73866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rgbClr val="C00000"/>
                </a:solidFill>
                <a:latin typeface="Calibri" panose="020F0502020204030204" pitchFamily="34" charset="0"/>
              </a:rPr>
              <a:t>A </a:t>
            </a:r>
            <a:r>
              <a:rPr lang="pl-PL" sz="1400" dirty="0">
                <a:latin typeface="Calibri" panose="020F0502020204030204" pitchFamily="34" charset="0"/>
              </a:rPr>
              <a:t>- podłoża dla  </a:t>
            </a:r>
            <a:r>
              <a:rPr lang="pl-PL" sz="1400" b="1" dirty="0">
                <a:latin typeface="Calibri" panose="020F0502020204030204" pitchFamily="34" charset="0"/>
              </a:rPr>
              <a:t>roślinności kserotermicznej </a:t>
            </a:r>
            <a:r>
              <a:rPr lang="pl-PL" sz="1400" dirty="0">
                <a:latin typeface="Calibri" panose="020F0502020204030204" pitchFamily="34" charset="0"/>
              </a:rPr>
              <a:t>(gatunki sucho i ciepłolubne),</a:t>
            </a:r>
          </a:p>
          <a:p>
            <a:r>
              <a:rPr lang="pl-PL" sz="1400" b="1" dirty="0">
                <a:solidFill>
                  <a:srgbClr val="C00000"/>
                </a:solidFill>
                <a:latin typeface="Calibri" panose="020F0502020204030204" pitchFamily="34" charset="0"/>
              </a:rPr>
              <a:t>B </a:t>
            </a:r>
            <a:r>
              <a:rPr lang="pl-PL" sz="1400" dirty="0">
                <a:latin typeface="Calibri" panose="020F0502020204030204" pitchFamily="34" charset="0"/>
              </a:rPr>
              <a:t>- podłoża dla </a:t>
            </a:r>
            <a:r>
              <a:rPr lang="pl-PL" sz="1400" b="1" dirty="0">
                <a:latin typeface="Calibri" panose="020F0502020204030204" pitchFamily="34" charset="0"/>
              </a:rPr>
              <a:t>roślinności krzewiastej </a:t>
            </a:r>
            <a:r>
              <a:rPr lang="pl-PL" sz="1400" dirty="0">
                <a:latin typeface="Calibri" panose="020F0502020204030204" pitchFamily="34" charset="0"/>
              </a:rPr>
              <a:t>oraz </a:t>
            </a:r>
            <a:r>
              <a:rPr lang="pl-PL" sz="1400" b="1" dirty="0">
                <a:latin typeface="Calibri" panose="020F0502020204030204" pitchFamily="34" charset="0"/>
              </a:rPr>
              <a:t>roślinności siedlisk świeżych </a:t>
            </a:r>
            <a:r>
              <a:rPr lang="pl-PL" sz="1400" dirty="0">
                <a:latin typeface="Calibri" panose="020F0502020204030204" pitchFamily="34" charset="0"/>
              </a:rPr>
              <a:t>(zbiorowiska ruderalne i łąkowe),</a:t>
            </a:r>
          </a:p>
          <a:p>
            <a:r>
              <a:rPr lang="pl-PL" sz="1400" b="1" dirty="0">
                <a:solidFill>
                  <a:srgbClr val="C00000"/>
                </a:solidFill>
                <a:latin typeface="Calibri" panose="020F0502020204030204" pitchFamily="34" charset="0"/>
              </a:rPr>
              <a:t>C </a:t>
            </a:r>
            <a:r>
              <a:rPr lang="pl-PL" sz="1400" dirty="0">
                <a:latin typeface="Calibri" panose="020F0502020204030204" pitchFamily="34" charset="0"/>
              </a:rPr>
              <a:t>-</a:t>
            </a:r>
            <a:r>
              <a:rPr lang="pl-PL" sz="14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pl-PL" sz="1400" dirty="0">
                <a:latin typeface="Calibri" panose="020F0502020204030204" pitchFamily="34" charset="0"/>
              </a:rPr>
              <a:t>podłoża dla </a:t>
            </a:r>
            <a:r>
              <a:rPr lang="pl-PL" sz="1400" b="1" dirty="0">
                <a:latin typeface="Calibri" panose="020F0502020204030204" pitchFamily="34" charset="0"/>
              </a:rPr>
              <a:t>roślinności siedlisk podmokłych </a:t>
            </a:r>
            <a:r>
              <a:rPr lang="pl-PL" sz="1400" dirty="0">
                <a:latin typeface="Calibri" panose="020F0502020204030204" pitchFamily="34" charset="0"/>
              </a:rPr>
              <a:t>(w miejscach gromadzenia się wód opadowych).</a:t>
            </a:r>
          </a:p>
        </p:txBody>
      </p:sp>
      <p:grpSp>
        <p:nvGrpSpPr>
          <p:cNvPr id="5" name="Grupa 4"/>
          <p:cNvGrpSpPr/>
          <p:nvPr/>
        </p:nvGrpSpPr>
        <p:grpSpPr>
          <a:xfrm>
            <a:off x="500331" y="1826931"/>
            <a:ext cx="6344664" cy="2904868"/>
            <a:chOff x="500331" y="1826931"/>
            <a:chExt cx="6344664" cy="2904868"/>
          </a:xfrm>
        </p:grpSpPr>
        <p:sp>
          <p:nvSpPr>
            <p:cNvPr id="66" name="Prostokąt 65"/>
            <p:cNvSpPr/>
            <p:nvPr/>
          </p:nvSpPr>
          <p:spPr>
            <a:xfrm>
              <a:off x="1952831" y="1884117"/>
              <a:ext cx="841901" cy="645322"/>
            </a:xfrm>
            <a:prstGeom prst="rect">
              <a:avLst/>
            </a:prstGeom>
            <a:pattFill prst="pct50">
              <a:fgClr>
                <a:sysClr val="windowText" lastClr="000000"/>
              </a:fgClr>
              <a:bgClr>
                <a:sysClr val="window" lastClr="FFFFFF"/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Prostokąt 66"/>
            <p:cNvSpPr/>
            <p:nvPr/>
          </p:nvSpPr>
          <p:spPr>
            <a:xfrm>
              <a:off x="1952831" y="2881836"/>
              <a:ext cx="841901" cy="469862"/>
            </a:xfrm>
            <a:prstGeom prst="rect">
              <a:avLst/>
            </a:prstGeom>
            <a:pattFill prst="sphere">
              <a:fgClr>
                <a:sysClr val="window" lastClr="FFFFFF">
                  <a:lumMod val="50000"/>
                </a:sysClr>
              </a:fgClr>
              <a:bgClr>
                <a:sysClr val="window" lastClr="FFFFFF"/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Prostokąt 67"/>
            <p:cNvSpPr/>
            <p:nvPr/>
          </p:nvSpPr>
          <p:spPr>
            <a:xfrm>
              <a:off x="1952831" y="2470707"/>
              <a:ext cx="841901" cy="411129"/>
            </a:xfrm>
            <a:prstGeom prst="rect">
              <a:avLst/>
            </a:prstGeom>
            <a:pattFill prst="shingle">
              <a:fgClr>
                <a:sysClr val="windowText" lastClr="000000"/>
              </a:fgClr>
              <a:bgClr>
                <a:sysClr val="window" lastClr="FFFFFF"/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Prostokąt 68"/>
            <p:cNvSpPr/>
            <p:nvPr/>
          </p:nvSpPr>
          <p:spPr>
            <a:xfrm>
              <a:off x="1952831" y="3351698"/>
              <a:ext cx="841901" cy="411129"/>
            </a:xfrm>
            <a:prstGeom prst="rect">
              <a:avLst/>
            </a:prstGeom>
            <a:pattFill prst="pct5">
              <a:fgClr>
                <a:sysClr val="window" lastClr="FFFFFF"/>
              </a:fgClr>
              <a:bgClr>
                <a:sysClr val="windowText" lastClr="000000"/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Prostokąt 69"/>
            <p:cNvSpPr/>
            <p:nvPr/>
          </p:nvSpPr>
          <p:spPr>
            <a:xfrm>
              <a:off x="1952831" y="3762827"/>
              <a:ext cx="841901" cy="941211"/>
            </a:xfrm>
            <a:prstGeom prst="rect">
              <a:avLst/>
            </a:prstGeom>
            <a:pattFill prst="pct80">
              <a:fgClr>
                <a:sysClr val="window" lastClr="FFFFFF"/>
              </a:fgClr>
              <a:bgClr>
                <a:sysClr val="windowText" lastClr="000000"/>
              </a:bgClr>
            </a:patt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Obraz 174" descr="F:\Dropbox\WEGETACJA\III_FOTO_Kiełkowanie GLEBY III_gorczyca\KOMPONENTY DO GLEB III_2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74" t="9013" r="18164" b="2075"/>
            <a:stretch/>
          </p:blipFill>
          <p:spPr bwMode="auto">
            <a:xfrm rot="10800000">
              <a:off x="500331" y="1883342"/>
              <a:ext cx="1214237" cy="2819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pole tekstowe 71"/>
            <p:cNvSpPr txBox="1"/>
            <p:nvPr/>
          </p:nvSpPr>
          <p:spPr>
            <a:xfrm>
              <a:off x="2799442" y="1971277"/>
              <a:ext cx="1269872" cy="213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Żużel energetyczny</a:t>
              </a:r>
            </a:p>
          </p:txBody>
        </p:sp>
        <p:sp>
          <p:nvSpPr>
            <p:cNvPr id="73" name="pole tekstowe 72"/>
            <p:cNvSpPr txBox="1"/>
            <p:nvPr/>
          </p:nvSpPr>
          <p:spPr>
            <a:xfrm>
              <a:off x="2816339" y="2464601"/>
              <a:ext cx="12614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Wapno dekarbonizacyjne</a:t>
              </a:r>
            </a:p>
          </p:txBody>
        </p:sp>
        <p:sp>
          <p:nvSpPr>
            <p:cNvPr id="74" name="pole tekstowe 73"/>
            <p:cNvSpPr txBox="1"/>
            <p:nvPr/>
          </p:nvSpPr>
          <p:spPr>
            <a:xfrm>
              <a:off x="2807890" y="3031692"/>
              <a:ext cx="12614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Kruszywo (&lt;2 mm)</a:t>
              </a:r>
            </a:p>
          </p:txBody>
        </p:sp>
        <p:sp>
          <p:nvSpPr>
            <p:cNvPr id="75" name="pole tekstowe 74"/>
            <p:cNvSpPr txBox="1"/>
            <p:nvPr/>
          </p:nvSpPr>
          <p:spPr>
            <a:xfrm>
              <a:off x="2807890" y="3377585"/>
              <a:ext cx="1451000" cy="213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Materiał uszczelniający</a:t>
              </a:r>
            </a:p>
          </p:txBody>
        </p:sp>
        <p:sp>
          <p:nvSpPr>
            <p:cNvPr id="76" name="pole tekstowe 75"/>
            <p:cNvSpPr txBox="1"/>
            <p:nvPr/>
          </p:nvSpPr>
          <p:spPr>
            <a:xfrm>
              <a:off x="2807890" y="4003702"/>
              <a:ext cx="1377789" cy="35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Podłoże </a:t>
              </a:r>
              <a:r>
                <a:rPr kumimoji="0" lang="pl-PL" sz="11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popieczarkowe</a:t>
              </a:r>
              <a:endParaRPr kumimoji="0" lang="pl-PL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7" name="Nawias klamrowy zamykający 76"/>
            <p:cNvSpPr/>
            <p:nvPr/>
          </p:nvSpPr>
          <p:spPr>
            <a:xfrm>
              <a:off x="1717598" y="1894823"/>
              <a:ext cx="211747" cy="602307"/>
            </a:xfrm>
            <a:prstGeom prst="rightBrace">
              <a:avLst>
                <a:gd name="adj1" fmla="val 29030"/>
                <a:gd name="adj2" fmla="val 48857"/>
              </a:avLst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pole tekstowe 77"/>
            <p:cNvSpPr txBox="1"/>
            <p:nvPr/>
          </p:nvSpPr>
          <p:spPr>
            <a:xfrm>
              <a:off x="4537160" y="1826931"/>
              <a:ext cx="1734005" cy="251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Calibri"/>
                </a:rPr>
                <a:t>SUBSTYTUTY GLEBOWE</a:t>
              </a:r>
            </a:p>
          </p:txBody>
        </p:sp>
        <p:sp>
          <p:nvSpPr>
            <p:cNvPr id="79" name="Nawias klamrowy zamykający 78"/>
            <p:cNvSpPr/>
            <p:nvPr/>
          </p:nvSpPr>
          <p:spPr>
            <a:xfrm>
              <a:off x="1717598" y="2497131"/>
              <a:ext cx="211747" cy="415123"/>
            </a:xfrm>
            <a:prstGeom prst="rightBrace">
              <a:avLst>
                <a:gd name="adj1" fmla="val 29030"/>
                <a:gd name="adj2" fmla="val 48857"/>
              </a:avLst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Nawias klamrowy zamykający 79"/>
            <p:cNvSpPr/>
            <p:nvPr/>
          </p:nvSpPr>
          <p:spPr>
            <a:xfrm>
              <a:off x="1703550" y="2912253"/>
              <a:ext cx="211747" cy="485053"/>
            </a:xfrm>
            <a:prstGeom prst="rightBrace">
              <a:avLst>
                <a:gd name="adj1" fmla="val 29030"/>
                <a:gd name="adj2" fmla="val 48857"/>
              </a:avLst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Nawias klamrowy zamykający 80"/>
            <p:cNvSpPr/>
            <p:nvPr/>
          </p:nvSpPr>
          <p:spPr>
            <a:xfrm>
              <a:off x="1702522" y="3397307"/>
              <a:ext cx="211747" cy="364748"/>
            </a:xfrm>
            <a:prstGeom prst="rightBrace">
              <a:avLst>
                <a:gd name="adj1" fmla="val 29030"/>
                <a:gd name="adj2" fmla="val 48857"/>
              </a:avLst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Nawias klamrowy zamykający 81"/>
            <p:cNvSpPr/>
            <p:nvPr/>
          </p:nvSpPr>
          <p:spPr>
            <a:xfrm>
              <a:off x="1721805" y="3762063"/>
              <a:ext cx="211747" cy="941205"/>
            </a:xfrm>
            <a:prstGeom prst="rightBrace">
              <a:avLst>
                <a:gd name="adj1" fmla="val 29030"/>
                <a:gd name="adj2" fmla="val 48857"/>
              </a:avLst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83" name="Wykres 8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65849152"/>
                </p:ext>
              </p:extLst>
            </p:nvPr>
          </p:nvGraphicFramePr>
          <p:xfrm>
            <a:off x="4060244" y="2061399"/>
            <a:ext cx="2784751" cy="2670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84" name="pole tekstowe 83"/>
            <p:cNvSpPr txBox="1"/>
            <p:nvPr/>
          </p:nvSpPr>
          <p:spPr>
            <a:xfrm>
              <a:off x="4537160" y="4452223"/>
              <a:ext cx="453331" cy="25103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A</a:t>
              </a:r>
            </a:p>
          </p:txBody>
        </p:sp>
        <p:sp>
          <p:nvSpPr>
            <p:cNvPr id="85" name="pole tekstowe 84"/>
            <p:cNvSpPr txBox="1"/>
            <p:nvPr/>
          </p:nvSpPr>
          <p:spPr>
            <a:xfrm>
              <a:off x="5177496" y="4453002"/>
              <a:ext cx="453331" cy="25103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B</a:t>
              </a:r>
            </a:p>
          </p:txBody>
        </p:sp>
        <p:sp>
          <p:nvSpPr>
            <p:cNvPr id="86" name="pole tekstowe 85"/>
            <p:cNvSpPr txBox="1"/>
            <p:nvPr/>
          </p:nvSpPr>
          <p:spPr>
            <a:xfrm>
              <a:off x="5740196" y="4453533"/>
              <a:ext cx="453331" cy="25103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C</a:t>
              </a:r>
            </a:p>
          </p:txBody>
        </p:sp>
      </p:grpSp>
      <p:pic>
        <p:nvPicPr>
          <p:cNvPr id="6" name="Imagen 4">
            <a:extLst>
              <a:ext uri="{FF2B5EF4-FFF2-40B4-BE49-F238E27FC236}">
                <a16:creationId xmlns:a16="http://schemas.microsoft.com/office/drawing/2014/main" id="{3D0F5067-0509-7B08-D1CD-5F871A0FAD9E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66" y="6314533"/>
            <a:ext cx="1170182" cy="441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46976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55137" y="250268"/>
            <a:ext cx="8478322" cy="531194"/>
          </a:xfrm>
        </p:spPr>
        <p:txBody>
          <a:bodyPr>
            <a:normAutofit/>
          </a:bodyPr>
          <a:lstStyle/>
          <a:p>
            <a:r>
              <a:rPr lang="pl-PL" sz="2400" dirty="0"/>
              <a:t>Opracowana technologia rekultywacji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4D6F8-D4B1-4E16-8448-CA8AFCB10A8A}" type="slidenum">
              <a:rPr lang="pl-PL" smtClean="0"/>
              <a:pPr/>
              <a:t>7</a:t>
            </a:fld>
            <a:endParaRPr lang="pl-PL" dirty="0"/>
          </a:p>
        </p:txBody>
      </p:sp>
      <p:grpSp>
        <p:nvGrpSpPr>
          <p:cNvPr id="5" name="Grupa 4"/>
          <p:cNvGrpSpPr/>
          <p:nvPr/>
        </p:nvGrpSpPr>
        <p:grpSpPr>
          <a:xfrm>
            <a:off x="1057445" y="1556213"/>
            <a:ext cx="7536266" cy="3604992"/>
            <a:chOff x="285560" y="2689365"/>
            <a:chExt cx="8880476" cy="3464574"/>
          </a:xfrm>
        </p:grpSpPr>
        <p:grpSp>
          <p:nvGrpSpPr>
            <p:cNvPr id="6" name="Grupa 5"/>
            <p:cNvGrpSpPr/>
            <p:nvPr/>
          </p:nvGrpSpPr>
          <p:grpSpPr>
            <a:xfrm>
              <a:off x="3252149" y="3608859"/>
              <a:ext cx="3767388" cy="2545080"/>
              <a:chOff x="159638" y="3332567"/>
              <a:chExt cx="3658554" cy="2545080"/>
            </a:xfrm>
          </p:grpSpPr>
          <p:pic>
            <p:nvPicPr>
              <p:cNvPr id="33" name="Obraz 174" descr="F:\Dropbox\WEGETACJA\III_FOTO_Kiełkowanie GLEBY III_gorczyca\KOMPONENTY DO GLEB III_2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159638" y="3332567"/>
                <a:ext cx="1494290" cy="2545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pole tekstowe 33"/>
              <p:cNvSpPr txBox="1"/>
              <p:nvPr/>
            </p:nvSpPr>
            <p:spPr>
              <a:xfrm>
                <a:off x="1666613" y="3524840"/>
                <a:ext cx="165550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100" dirty="0">
                    <a:latin typeface="Calibri" panose="020F0502020204030204" pitchFamily="34" charset="0"/>
                  </a:rPr>
                  <a:t>Żużel energetyczny</a:t>
                </a:r>
              </a:p>
            </p:txBody>
          </p:sp>
          <p:cxnSp>
            <p:nvCxnSpPr>
              <p:cNvPr id="35" name="Łącznik prostoliniowy 34"/>
              <p:cNvCxnSpPr/>
              <p:nvPr/>
            </p:nvCxnSpPr>
            <p:spPr>
              <a:xfrm>
                <a:off x="1653928" y="3783472"/>
                <a:ext cx="1221752" cy="0"/>
              </a:xfrm>
              <a:prstGeom prst="line">
                <a:avLst/>
              </a:prstGeom>
              <a:ln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Łącznik prostoliniowy 35"/>
              <p:cNvCxnSpPr/>
              <p:nvPr/>
            </p:nvCxnSpPr>
            <p:spPr>
              <a:xfrm>
                <a:off x="1653927" y="4169137"/>
                <a:ext cx="1425772" cy="0"/>
              </a:xfrm>
              <a:prstGeom prst="line">
                <a:avLst/>
              </a:prstGeom>
              <a:ln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Łącznik prostoliniowy 36"/>
              <p:cNvCxnSpPr/>
              <p:nvPr/>
            </p:nvCxnSpPr>
            <p:spPr>
              <a:xfrm>
                <a:off x="1666612" y="4516608"/>
                <a:ext cx="1413087" cy="0"/>
              </a:xfrm>
              <a:prstGeom prst="line">
                <a:avLst/>
              </a:prstGeom>
              <a:ln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Łącznik prostoliniowy 37"/>
              <p:cNvCxnSpPr/>
              <p:nvPr/>
            </p:nvCxnSpPr>
            <p:spPr>
              <a:xfrm>
                <a:off x="1653928" y="4887350"/>
                <a:ext cx="1513554" cy="0"/>
              </a:xfrm>
              <a:prstGeom prst="line">
                <a:avLst/>
              </a:prstGeom>
              <a:ln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Łącznik prostoliniowy 38"/>
              <p:cNvCxnSpPr/>
              <p:nvPr/>
            </p:nvCxnSpPr>
            <p:spPr>
              <a:xfrm>
                <a:off x="1653928" y="5458492"/>
                <a:ext cx="1513554" cy="0"/>
              </a:xfrm>
              <a:prstGeom prst="line">
                <a:avLst/>
              </a:prstGeom>
              <a:ln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pole tekstowe 39"/>
              <p:cNvSpPr txBox="1"/>
              <p:nvPr/>
            </p:nvSpPr>
            <p:spPr>
              <a:xfrm>
                <a:off x="1640357" y="3952292"/>
                <a:ext cx="21778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100" dirty="0">
                    <a:latin typeface="Calibri" panose="020F0502020204030204" pitchFamily="34" charset="0"/>
                  </a:rPr>
                  <a:t>Wapno dekarbonizowane</a:t>
                </a:r>
              </a:p>
            </p:txBody>
          </p:sp>
          <p:sp>
            <p:nvSpPr>
              <p:cNvPr id="41" name="pole tekstowe 40"/>
              <p:cNvSpPr txBox="1"/>
              <p:nvPr/>
            </p:nvSpPr>
            <p:spPr>
              <a:xfrm>
                <a:off x="1640357" y="4275431"/>
                <a:ext cx="212532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100" dirty="0">
                    <a:latin typeface="Calibri" panose="020F0502020204030204" pitchFamily="34" charset="0"/>
                  </a:rPr>
                  <a:t>Kruszywo (0-2mm)</a:t>
                </a:r>
              </a:p>
            </p:txBody>
          </p:sp>
          <p:sp>
            <p:nvSpPr>
              <p:cNvPr id="42" name="pole tekstowe 41"/>
              <p:cNvSpPr txBox="1"/>
              <p:nvPr/>
            </p:nvSpPr>
            <p:spPr>
              <a:xfrm>
                <a:off x="1668427" y="4535606"/>
                <a:ext cx="165550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100" dirty="0">
                    <a:latin typeface="Calibri" panose="020F0502020204030204" pitchFamily="34" charset="0"/>
                  </a:rPr>
                  <a:t>Materiał uszczelniający</a:t>
                </a:r>
              </a:p>
            </p:txBody>
          </p:sp>
          <p:sp>
            <p:nvSpPr>
              <p:cNvPr id="43" name="pole tekstowe 42"/>
              <p:cNvSpPr txBox="1"/>
              <p:nvPr/>
            </p:nvSpPr>
            <p:spPr>
              <a:xfrm>
                <a:off x="1640356" y="5077541"/>
                <a:ext cx="165861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100" dirty="0">
                    <a:latin typeface="Calibri" panose="020F0502020204030204" pitchFamily="34" charset="0"/>
                  </a:rPr>
                  <a:t>Zużyte podłoże pieczarkowe</a:t>
                </a:r>
              </a:p>
            </p:txBody>
          </p:sp>
        </p:grpSp>
        <p:grpSp>
          <p:nvGrpSpPr>
            <p:cNvPr id="7" name="Grupa 6"/>
            <p:cNvGrpSpPr/>
            <p:nvPr/>
          </p:nvGrpSpPr>
          <p:grpSpPr>
            <a:xfrm>
              <a:off x="285560" y="3471072"/>
              <a:ext cx="3392349" cy="2600577"/>
              <a:chOff x="298806" y="3277958"/>
              <a:chExt cx="3392349" cy="2600577"/>
            </a:xfrm>
          </p:grpSpPr>
          <p:sp>
            <p:nvSpPr>
              <p:cNvPr id="20" name="pole tekstowe 19"/>
              <p:cNvSpPr txBox="1"/>
              <p:nvPr/>
            </p:nvSpPr>
            <p:spPr>
              <a:xfrm>
                <a:off x="1291156" y="4242161"/>
                <a:ext cx="239999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100" dirty="0">
                    <a:latin typeface="Calibri" panose="020F0502020204030204" pitchFamily="34" charset="0"/>
                  </a:rPr>
                  <a:t>Materiał uszczelniający</a:t>
                </a:r>
              </a:p>
            </p:txBody>
          </p:sp>
          <p:grpSp>
            <p:nvGrpSpPr>
              <p:cNvPr id="21" name="Grupa 20"/>
              <p:cNvGrpSpPr/>
              <p:nvPr/>
            </p:nvGrpSpPr>
            <p:grpSpPr>
              <a:xfrm>
                <a:off x="298806" y="3277958"/>
                <a:ext cx="2966588" cy="2600577"/>
                <a:chOff x="4095992" y="3401367"/>
                <a:chExt cx="2966588" cy="2600577"/>
              </a:xfrm>
            </p:grpSpPr>
            <p:pic>
              <p:nvPicPr>
                <p:cNvPr id="22" name="Obraz 21"/>
                <p:cNvPicPr/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2904" r="83492"/>
                <a:stretch/>
              </p:blipFill>
              <p:spPr bwMode="auto">
                <a:xfrm>
                  <a:off x="4095992" y="3401367"/>
                  <a:ext cx="1009407" cy="2600577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cxnSp>
              <p:nvCxnSpPr>
                <p:cNvPr id="23" name="Łącznik prostoliniowy 22"/>
                <p:cNvCxnSpPr/>
                <p:nvPr/>
              </p:nvCxnSpPr>
              <p:spPr>
                <a:xfrm>
                  <a:off x="5105396" y="4391412"/>
                  <a:ext cx="1816133" cy="0"/>
                </a:xfrm>
                <a:prstGeom prst="line">
                  <a:avLst/>
                </a:prstGeom>
                <a:ln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Łącznik prostoliniowy 23"/>
                <p:cNvCxnSpPr/>
                <p:nvPr/>
              </p:nvCxnSpPr>
              <p:spPr>
                <a:xfrm>
                  <a:off x="5084986" y="5096842"/>
                  <a:ext cx="1836541" cy="0"/>
                </a:xfrm>
                <a:prstGeom prst="line">
                  <a:avLst/>
                </a:prstGeom>
                <a:ln>
                  <a:head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Łącznik prostoliniowy 24"/>
                <p:cNvCxnSpPr/>
                <p:nvPr/>
              </p:nvCxnSpPr>
              <p:spPr>
                <a:xfrm>
                  <a:off x="5100590" y="4572350"/>
                  <a:ext cx="1820939" cy="0"/>
                </a:xfrm>
                <a:prstGeom prst="line">
                  <a:avLst/>
                </a:prstGeom>
                <a:ln>
                  <a:head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Łącznik prostoliniowy 25"/>
                <p:cNvCxnSpPr/>
                <p:nvPr/>
              </p:nvCxnSpPr>
              <p:spPr>
                <a:xfrm>
                  <a:off x="5100590" y="4730363"/>
                  <a:ext cx="736871" cy="0"/>
                </a:xfrm>
                <a:prstGeom prst="line">
                  <a:avLst/>
                </a:prstGeom>
                <a:ln>
                  <a:head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pole tekstowe 26"/>
                <p:cNvSpPr txBox="1"/>
                <p:nvPr/>
              </p:nvSpPr>
              <p:spPr>
                <a:xfrm>
                  <a:off x="5100590" y="4169137"/>
                  <a:ext cx="1961990" cy="2514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100" dirty="0">
                      <a:latin typeface="Calibri" panose="020F0502020204030204" pitchFamily="34" charset="0"/>
                    </a:rPr>
                    <a:t>Kruszywo dolomitowe</a:t>
                  </a:r>
                </a:p>
              </p:txBody>
            </p:sp>
            <p:cxnSp>
              <p:nvCxnSpPr>
                <p:cNvPr id="28" name="Łącznik prostoliniowy 27"/>
                <p:cNvCxnSpPr/>
                <p:nvPr/>
              </p:nvCxnSpPr>
              <p:spPr>
                <a:xfrm>
                  <a:off x="5084986" y="3932332"/>
                  <a:ext cx="1836543" cy="0"/>
                </a:xfrm>
                <a:prstGeom prst="line">
                  <a:avLst/>
                </a:prstGeom>
                <a:ln>
                  <a:head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pole tekstowe 28"/>
                <p:cNvSpPr txBox="1"/>
                <p:nvPr/>
              </p:nvSpPr>
              <p:spPr>
                <a:xfrm>
                  <a:off x="5110953" y="4557775"/>
                  <a:ext cx="92204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l-PL" sz="1000" dirty="0"/>
                    <a:t>Geowłóknina</a:t>
                  </a:r>
                </a:p>
              </p:txBody>
            </p:sp>
            <p:sp>
              <p:nvSpPr>
                <p:cNvPr id="30" name="pole tekstowe 29"/>
                <p:cNvSpPr txBox="1"/>
                <p:nvPr/>
              </p:nvSpPr>
              <p:spPr>
                <a:xfrm>
                  <a:off x="5084986" y="4885489"/>
                  <a:ext cx="1581406" cy="23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l-PL" sz="1000" dirty="0"/>
                    <a:t>Tłuczeń dolomitowy </a:t>
                  </a:r>
                </a:p>
              </p:txBody>
            </p:sp>
            <p:cxnSp>
              <p:nvCxnSpPr>
                <p:cNvPr id="31" name="Łącznik prostoliniowy 30"/>
                <p:cNvCxnSpPr/>
                <p:nvPr/>
              </p:nvCxnSpPr>
              <p:spPr>
                <a:xfrm>
                  <a:off x="5094308" y="5828033"/>
                  <a:ext cx="1420582" cy="0"/>
                </a:xfrm>
                <a:prstGeom prst="line">
                  <a:avLst/>
                </a:prstGeom>
                <a:ln>
                  <a:head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pole tekstowe 31"/>
                <p:cNvSpPr txBox="1"/>
                <p:nvPr/>
              </p:nvSpPr>
              <p:spPr>
                <a:xfrm>
                  <a:off x="5097056" y="5472817"/>
                  <a:ext cx="154850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000" dirty="0"/>
                    <a:t>Istniejące podłoże –odpad wydobywczy </a:t>
                  </a:r>
                </a:p>
              </p:txBody>
            </p:sp>
          </p:grpSp>
        </p:grpSp>
        <p:pic>
          <p:nvPicPr>
            <p:cNvPr id="8" name="Obraz 7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589"/>
            <a:stretch/>
          </p:blipFill>
          <p:spPr bwMode="auto">
            <a:xfrm>
              <a:off x="6484865" y="3060723"/>
              <a:ext cx="1052193" cy="2995074"/>
            </a:xfrm>
            <a:prstGeom prst="rect">
              <a:avLst/>
            </a:prstGeom>
            <a:noFill/>
          </p:spPr>
        </p:pic>
        <p:cxnSp>
          <p:nvCxnSpPr>
            <p:cNvPr id="9" name="Łącznik prostoliniowy 8"/>
            <p:cNvCxnSpPr/>
            <p:nvPr/>
          </p:nvCxnSpPr>
          <p:spPr>
            <a:xfrm flipV="1">
              <a:off x="7437442" y="5690477"/>
              <a:ext cx="1643797" cy="1"/>
            </a:xfrm>
            <a:prstGeom prst="line">
              <a:avLst/>
            </a:prstGeom>
            <a:ln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Łącznik prostoliniowy 9"/>
            <p:cNvCxnSpPr/>
            <p:nvPr/>
          </p:nvCxnSpPr>
          <p:spPr>
            <a:xfrm flipV="1">
              <a:off x="7419145" y="4959528"/>
              <a:ext cx="1584347" cy="3231"/>
            </a:xfrm>
            <a:prstGeom prst="line">
              <a:avLst/>
            </a:prstGeom>
            <a:ln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ole tekstowe 10"/>
            <p:cNvSpPr txBox="1"/>
            <p:nvPr/>
          </p:nvSpPr>
          <p:spPr>
            <a:xfrm>
              <a:off x="7388307" y="4405529"/>
              <a:ext cx="16929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/>
                <a:t>Mieszanina podłoża glebowego i odpadu wydobywczego (1:1)</a:t>
              </a:r>
            </a:p>
          </p:txBody>
        </p:sp>
        <p:pic>
          <p:nvPicPr>
            <p:cNvPr id="12" name="Obraz 11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589" b="87001"/>
            <a:stretch/>
          </p:blipFill>
          <p:spPr bwMode="auto">
            <a:xfrm>
              <a:off x="285560" y="3081737"/>
              <a:ext cx="1052193" cy="389335"/>
            </a:xfrm>
            <a:prstGeom prst="rect">
              <a:avLst/>
            </a:prstGeom>
            <a:noFill/>
          </p:spPr>
        </p:pic>
        <p:cxnSp>
          <p:nvCxnSpPr>
            <p:cNvPr id="13" name="Łącznik prostoliniowy 12"/>
            <p:cNvCxnSpPr/>
            <p:nvPr/>
          </p:nvCxnSpPr>
          <p:spPr>
            <a:xfrm>
              <a:off x="7437441" y="4007033"/>
              <a:ext cx="1455099" cy="0"/>
            </a:xfrm>
            <a:prstGeom prst="line">
              <a:avLst/>
            </a:prstGeom>
            <a:ln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trzałka zakrzywiona w dół 13"/>
            <p:cNvSpPr/>
            <p:nvPr/>
          </p:nvSpPr>
          <p:spPr>
            <a:xfrm flipH="1">
              <a:off x="753092" y="3039697"/>
              <a:ext cx="3305908" cy="887047"/>
            </a:xfrm>
            <a:prstGeom prst="curvedDownArrow">
              <a:avLst/>
            </a:prstGeom>
            <a:solidFill>
              <a:srgbClr val="FFFF00"/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15" name="Strzałka zakrzywiona w dół 14"/>
            <p:cNvSpPr/>
            <p:nvPr/>
          </p:nvSpPr>
          <p:spPr>
            <a:xfrm>
              <a:off x="3847298" y="3042894"/>
              <a:ext cx="3143716" cy="887047"/>
            </a:xfrm>
            <a:prstGeom prst="curvedDownArrow">
              <a:avLst/>
            </a:prstGeom>
            <a:solidFill>
              <a:srgbClr val="FFFF00"/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16" name="Strzałka zakrzywiona w dół 65"/>
            <p:cNvSpPr/>
            <p:nvPr/>
          </p:nvSpPr>
          <p:spPr>
            <a:xfrm rot="986596">
              <a:off x="3900677" y="3452084"/>
              <a:ext cx="3189012" cy="955714"/>
            </a:xfrm>
            <a:custGeom>
              <a:avLst/>
              <a:gdLst>
                <a:gd name="connsiteX0" fmla="*/ 3016266 w 3238028"/>
                <a:gd name="connsiteY0" fmla="*/ 887047 h 887047"/>
                <a:gd name="connsiteX1" fmla="*/ 2748375 w 3238028"/>
                <a:gd name="connsiteY1" fmla="*/ 665285 h 887047"/>
                <a:gd name="connsiteX2" fmla="*/ 2859256 w 3238028"/>
                <a:gd name="connsiteY2" fmla="*/ 665285 h 887047"/>
                <a:gd name="connsiteX3" fmla="*/ 1452692 w 3238028"/>
                <a:gd name="connsiteY3" fmla="*/ 0 h 887047"/>
                <a:gd name="connsiteX4" fmla="*/ 1674454 w 3238028"/>
                <a:gd name="connsiteY4" fmla="*/ 0 h 887047"/>
                <a:gd name="connsiteX5" fmla="*/ 3081018 w 3238028"/>
                <a:gd name="connsiteY5" fmla="*/ 665285 h 887047"/>
                <a:gd name="connsiteX6" fmla="*/ 3191899 w 3238028"/>
                <a:gd name="connsiteY6" fmla="*/ 665285 h 887047"/>
                <a:gd name="connsiteX7" fmla="*/ 3016266 w 3238028"/>
                <a:gd name="connsiteY7" fmla="*/ 887047 h 887047"/>
                <a:gd name="connsiteX0" fmla="*/ 1563574 w 3238028"/>
                <a:gd name="connsiteY0" fmla="*/ 2588 h 887047"/>
                <a:gd name="connsiteX1" fmla="*/ 221762 w 3238028"/>
                <a:gd name="connsiteY1" fmla="*/ 887047 h 887047"/>
                <a:gd name="connsiteX2" fmla="*/ 0 w 3238028"/>
                <a:gd name="connsiteY2" fmla="*/ 887047 h 887047"/>
                <a:gd name="connsiteX3" fmla="*/ 763586 w 3238028"/>
                <a:gd name="connsiteY3" fmla="*/ 106155 h 887047"/>
                <a:gd name="connsiteX4" fmla="*/ 1563575 w 3238028"/>
                <a:gd name="connsiteY4" fmla="*/ 2588 h 887047"/>
                <a:gd name="connsiteX5" fmla="*/ 1563574 w 3238028"/>
                <a:gd name="connsiteY5" fmla="*/ 2588 h 887047"/>
                <a:gd name="connsiteX0" fmla="*/ 1563574 w 3238028"/>
                <a:gd name="connsiteY0" fmla="*/ 2588 h 887047"/>
                <a:gd name="connsiteX1" fmla="*/ 221762 w 3238028"/>
                <a:gd name="connsiteY1" fmla="*/ 887047 h 887047"/>
                <a:gd name="connsiteX2" fmla="*/ 0 w 3238028"/>
                <a:gd name="connsiteY2" fmla="*/ 887047 h 887047"/>
                <a:gd name="connsiteX3" fmla="*/ 1452693 w 3238028"/>
                <a:gd name="connsiteY3" fmla="*/ 0 h 887047"/>
                <a:gd name="connsiteX4" fmla="*/ 1674454 w 3238028"/>
                <a:gd name="connsiteY4" fmla="*/ 0 h 887047"/>
                <a:gd name="connsiteX5" fmla="*/ 3081018 w 3238028"/>
                <a:gd name="connsiteY5" fmla="*/ 665285 h 887047"/>
                <a:gd name="connsiteX6" fmla="*/ 3191899 w 3238028"/>
                <a:gd name="connsiteY6" fmla="*/ 665285 h 887047"/>
                <a:gd name="connsiteX7" fmla="*/ 3016266 w 3238028"/>
                <a:gd name="connsiteY7" fmla="*/ 887047 h 887047"/>
                <a:gd name="connsiteX8" fmla="*/ 2748375 w 3238028"/>
                <a:gd name="connsiteY8" fmla="*/ 665285 h 887047"/>
                <a:gd name="connsiteX9" fmla="*/ 2859256 w 3238028"/>
                <a:gd name="connsiteY9" fmla="*/ 665285 h 887047"/>
                <a:gd name="connsiteX10" fmla="*/ 1452692 w 3238028"/>
                <a:gd name="connsiteY10" fmla="*/ 0 h 887047"/>
                <a:gd name="connsiteX0" fmla="*/ 3016266 w 3191899"/>
                <a:gd name="connsiteY0" fmla="*/ 887047 h 945230"/>
                <a:gd name="connsiteX1" fmla="*/ 2748375 w 3191899"/>
                <a:gd name="connsiteY1" fmla="*/ 665285 h 945230"/>
                <a:gd name="connsiteX2" fmla="*/ 2859256 w 3191899"/>
                <a:gd name="connsiteY2" fmla="*/ 665285 h 945230"/>
                <a:gd name="connsiteX3" fmla="*/ 1452692 w 3191899"/>
                <a:gd name="connsiteY3" fmla="*/ 0 h 945230"/>
                <a:gd name="connsiteX4" fmla="*/ 1674454 w 3191899"/>
                <a:gd name="connsiteY4" fmla="*/ 0 h 945230"/>
                <a:gd name="connsiteX5" fmla="*/ 3081018 w 3191899"/>
                <a:gd name="connsiteY5" fmla="*/ 665285 h 945230"/>
                <a:gd name="connsiteX6" fmla="*/ 3191899 w 3191899"/>
                <a:gd name="connsiteY6" fmla="*/ 665285 h 945230"/>
                <a:gd name="connsiteX7" fmla="*/ 3016266 w 3191899"/>
                <a:gd name="connsiteY7" fmla="*/ 887047 h 945230"/>
                <a:gd name="connsiteX0" fmla="*/ 1563574 w 3191899"/>
                <a:gd name="connsiteY0" fmla="*/ 2588 h 945230"/>
                <a:gd name="connsiteX1" fmla="*/ 221762 w 3191899"/>
                <a:gd name="connsiteY1" fmla="*/ 887047 h 945230"/>
                <a:gd name="connsiteX2" fmla="*/ 0 w 3191899"/>
                <a:gd name="connsiteY2" fmla="*/ 887047 h 945230"/>
                <a:gd name="connsiteX3" fmla="*/ 763586 w 3191899"/>
                <a:gd name="connsiteY3" fmla="*/ 106155 h 945230"/>
                <a:gd name="connsiteX4" fmla="*/ 1563575 w 3191899"/>
                <a:gd name="connsiteY4" fmla="*/ 2588 h 945230"/>
                <a:gd name="connsiteX5" fmla="*/ 1563574 w 3191899"/>
                <a:gd name="connsiteY5" fmla="*/ 2588 h 945230"/>
                <a:gd name="connsiteX0" fmla="*/ 1563574 w 3191899"/>
                <a:gd name="connsiteY0" fmla="*/ 2588 h 945230"/>
                <a:gd name="connsiteX1" fmla="*/ 221762 w 3191899"/>
                <a:gd name="connsiteY1" fmla="*/ 887047 h 945230"/>
                <a:gd name="connsiteX2" fmla="*/ 4758 w 3191899"/>
                <a:gd name="connsiteY2" fmla="*/ 945230 h 945230"/>
                <a:gd name="connsiteX3" fmla="*/ 1452693 w 3191899"/>
                <a:gd name="connsiteY3" fmla="*/ 0 h 945230"/>
                <a:gd name="connsiteX4" fmla="*/ 1674454 w 3191899"/>
                <a:gd name="connsiteY4" fmla="*/ 0 h 945230"/>
                <a:gd name="connsiteX5" fmla="*/ 3081018 w 3191899"/>
                <a:gd name="connsiteY5" fmla="*/ 665285 h 945230"/>
                <a:gd name="connsiteX6" fmla="*/ 3191899 w 3191899"/>
                <a:gd name="connsiteY6" fmla="*/ 665285 h 945230"/>
                <a:gd name="connsiteX7" fmla="*/ 3016266 w 3191899"/>
                <a:gd name="connsiteY7" fmla="*/ 887047 h 945230"/>
                <a:gd name="connsiteX8" fmla="*/ 2748375 w 3191899"/>
                <a:gd name="connsiteY8" fmla="*/ 665285 h 945230"/>
                <a:gd name="connsiteX9" fmla="*/ 2859256 w 3191899"/>
                <a:gd name="connsiteY9" fmla="*/ 665285 h 945230"/>
                <a:gd name="connsiteX10" fmla="*/ 1452692 w 3191899"/>
                <a:gd name="connsiteY10" fmla="*/ 0 h 945230"/>
                <a:gd name="connsiteX0" fmla="*/ 3016266 w 3191899"/>
                <a:gd name="connsiteY0" fmla="*/ 887047 h 945230"/>
                <a:gd name="connsiteX1" fmla="*/ 2748375 w 3191899"/>
                <a:gd name="connsiteY1" fmla="*/ 665285 h 945230"/>
                <a:gd name="connsiteX2" fmla="*/ 2859256 w 3191899"/>
                <a:gd name="connsiteY2" fmla="*/ 665285 h 945230"/>
                <a:gd name="connsiteX3" fmla="*/ 1452692 w 3191899"/>
                <a:gd name="connsiteY3" fmla="*/ 0 h 945230"/>
                <a:gd name="connsiteX4" fmla="*/ 1674454 w 3191899"/>
                <a:gd name="connsiteY4" fmla="*/ 0 h 945230"/>
                <a:gd name="connsiteX5" fmla="*/ 3081018 w 3191899"/>
                <a:gd name="connsiteY5" fmla="*/ 665285 h 945230"/>
                <a:gd name="connsiteX6" fmla="*/ 3191899 w 3191899"/>
                <a:gd name="connsiteY6" fmla="*/ 665285 h 945230"/>
                <a:gd name="connsiteX7" fmla="*/ 3016266 w 3191899"/>
                <a:gd name="connsiteY7" fmla="*/ 887047 h 945230"/>
                <a:gd name="connsiteX0" fmla="*/ 1563574 w 3191899"/>
                <a:gd name="connsiteY0" fmla="*/ 2588 h 945230"/>
                <a:gd name="connsiteX1" fmla="*/ 221762 w 3191899"/>
                <a:gd name="connsiteY1" fmla="*/ 887047 h 945230"/>
                <a:gd name="connsiteX2" fmla="*/ 0 w 3191899"/>
                <a:gd name="connsiteY2" fmla="*/ 887047 h 945230"/>
                <a:gd name="connsiteX3" fmla="*/ 763586 w 3191899"/>
                <a:gd name="connsiteY3" fmla="*/ 106155 h 945230"/>
                <a:gd name="connsiteX4" fmla="*/ 1563575 w 3191899"/>
                <a:gd name="connsiteY4" fmla="*/ 2588 h 945230"/>
                <a:gd name="connsiteX5" fmla="*/ 1563574 w 3191899"/>
                <a:gd name="connsiteY5" fmla="*/ 2588 h 945230"/>
                <a:gd name="connsiteX0" fmla="*/ 1563574 w 3191899"/>
                <a:gd name="connsiteY0" fmla="*/ 2588 h 945230"/>
                <a:gd name="connsiteX1" fmla="*/ 221762 w 3191899"/>
                <a:gd name="connsiteY1" fmla="*/ 887047 h 945230"/>
                <a:gd name="connsiteX2" fmla="*/ 4758 w 3191899"/>
                <a:gd name="connsiteY2" fmla="*/ 945230 h 945230"/>
                <a:gd name="connsiteX3" fmla="*/ 1452693 w 3191899"/>
                <a:gd name="connsiteY3" fmla="*/ 0 h 945230"/>
                <a:gd name="connsiteX4" fmla="*/ 1674454 w 3191899"/>
                <a:gd name="connsiteY4" fmla="*/ 0 h 945230"/>
                <a:gd name="connsiteX5" fmla="*/ 3081018 w 3191899"/>
                <a:gd name="connsiteY5" fmla="*/ 665285 h 945230"/>
                <a:gd name="connsiteX6" fmla="*/ 3191899 w 3191899"/>
                <a:gd name="connsiteY6" fmla="*/ 665285 h 945230"/>
                <a:gd name="connsiteX7" fmla="*/ 3016266 w 3191899"/>
                <a:gd name="connsiteY7" fmla="*/ 887047 h 945230"/>
                <a:gd name="connsiteX8" fmla="*/ 2748375 w 3191899"/>
                <a:gd name="connsiteY8" fmla="*/ 665285 h 945230"/>
                <a:gd name="connsiteX9" fmla="*/ 2859256 w 3191899"/>
                <a:gd name="connsiteY9" fmla="*/ 665285 h 945230"/>
                <a:gd name="connsiteX10" fmla="*/ 1452692 w 3191899"/>
                <a:gd name="connsiteY10" fmla="*/ 0 h 945230"/>
                <a:gd name="connsiteX0" fmla="*/ 3013379 w 3189012"/>
                <a:gd name="connsiteY0" fmla="*/ 887047 h 955714"/>
                <a:gd name="connsiteX1" fmla="*/ 2745488 w 3189012"/>
                <a:gd name="connsiteY1" fmla="*/ 665285 h 955714"/>
                <a:gd name="connsiteX2" fmla="*/ 2856369 w 3189012"/>
                <a:gd name="connsiteY2" fmla="*/ 665285 h 955714"/>
                <a:gd name="connsiteX3" fmla="*/ 1449805 w 3189012"/>
                <a:gd name="connsiteY3" fmla="*/ 0 h 955714"/>
                <a:gd name="connsiteX4" fmla="*/ 1671567 w 3189012"/>
                <a:gd name="connsiteY4" fmla="*/ 0 h 955714"/>
                <a:gd name="connsiteX5" fmla="*/ 3078131 w 3189012"/>
                <a:gd name="connsiteY5" fmla="*/ 665285 h 955714"/>
                <a:gd name="connsiteX6" fmla="*/ 3189012 w 3189012"/>
                <a:gd name="connsiteY6" fmla="*/ 665285 h 955714"/>
                <a:gd name="connsiteX7" fmla="*/ 3013379 w 3189012"/>
                <a:gd name="connsiteY7" fmla="*/ 887047 h 955714"/>
                <a:gd name="connsiteX0" fmla="*/ 1560687 w 3189012"/>
                <a:gd name="connsiteY0" fmla="*/ 2588 h 955714"/>
                <a:gd name="connsiteX1" fmla="*/ 218875 w 3189012"/>
                <a:gd name="connsiteY1" fmla="*/ 887047 h 955714"/>
                <a:gd name="connsiteX2" fmla="*/ 0 w 3189012"/>
                <a:gd name="connsiteY2" fmla="*/ 955714 h 955714"/>
                <a:gd name="connsiteX3" fmla="*/ 760699 w 3189012"/>
                <a:gd name="connsiteY3" fmla="*/ 106155 h 955714"/>
                <a:gd name="connsiteX4" fmla="*/ 1560688 w 3189012"/>
                <a:gd name="connsiteY4" fmla="*/ 2588 h 955714"/>
                <a:gd name="connsiteX5" fmla="*/ 1560687 w 3189012"/>
                <a:gd name="connsiteY5" fmla="*/ 2588 h 955714"/>
                <a:gd name="connsiteX0" fmla="*/ 1560687 w 3189012"/>
                <a:gd name="connsiteY0" fmla="*/ 2588 h 955714"/>
                <a:gd name="connsiteX1" fmla="*/ 218875 w 3189012"/>
                <a:gd name="connsiteY1" fmla="*/ 887047 h 955714"/>
                <a:gd name="connsiteX2" fmla="*/ 1871 w 3189012"/>
                <a:gd name="connsiteY2" fmla="*/ 945230 h 955714"/>
                <a:gd name="connsiteX3" fmla="*/ 1449806 w 3189012"/>
                <a:gd name="connsiteY3" fmla="*/ 0 h 955714"/>
                <a:gd name="connsiteX4" fmla="*/ 1671567 w 3189012"/>
                <a:gd name="connsiteY4" fmla="*/ 0 h 955714"/>
                <a:gd name="connsiteX5" fmla="*/ 3078131 w 3189012"/>
                <a:gd name="connsiteY5" fmla="*/ 665285 h 955714"/>
                <a:gd name="connsiteX6" fmla="*/ 3189012 w 3189012"/>
                <a:gd name="connsiteY6" fmla="*/ 665285 h 955714"/>
                <a:gd name="connsiteX7" fmla="*/ 3013379 w 3189012"/>
                <a:gd name="connsiteY7" fmla="*/ 887047 h 955714"/>
                <a:gd name="connsiteX8" fmla="*/ 2745488 w 3189012"/>
                <a:gd name="connsiteY8" fmla="*/ 665285 h 955714"/>
                <a:gd name="connsiteX9" fmla="*/ 2856369 w 3189012"/>
                <a:gd name="connsiteY9" fmla="*/ 665285 h 955714"/>
                <a:gd name="connsiteX10" fmla="*/ 1449805 w 3189012"/>
                <a:gd name="connsiteY10" fmla="*/ 0 h 955714"/>
                <a:gd name="connsiteX0" fmla="*/ 3013379 w 3189012"/>
                <a:gd name="connsiteY0" fmla="*/ 887047 h 955714"/>
                <a:gd name="connsiteX1" fmla="*/ 2745488 w 3189012"/>
                <a:gd name="connsiteY1" fmla="*/ 665285 h 955714"/>
                <a:gd name="connsiteX2" fmla="*/ 2856369 w 3189012"/>
                <a:gd name="connsiteY2" fmla="*/ 665285 h 955714"/>
                <a:gd name="connsiteX3" fmla="*/ 1449805 w 3189012"/>
                <a:gd name="connsiteY3" fmla="*/ 0 h 955714"/>
                <a:gd name="connsiteX4" fmla="*/ 1671567 w 3189012"/>
                <a:gd name="connsiteY4" fmla="*/ 0 h 955714"/>
                <a:gd name="connsiteX5" fmla="*/ 3078131 w 3189012"/>
                <a:gd name="connsiteY5" fmla="*/ 665285 h 955714"/>
                <a:gd name="connsiteX6" fmla="*/ 3189012 w 3189012"/>
                <a:gd name="connsiteY6" fmla="*/ 665285 h 955714"/>
                <a:gd name="connsiteX7" fmla="*/ 3013379 w 3189012"/>
                <a:gd name="connsiteY7" fmla="*/ 887047 h 955714"/>
                <a:gd name="connsiteX0" fmla="*/ 1560687 w 3189012"/>
                <a:gd name="connsiteY0" fmla="*/ 2588 h 955714"/>
                <a:gd name="connsiteX1" fmla="*/ 218875 w 3189012"/>
                <a:gd name="connsiteY1" fmla="*/ 887047 h 955714"/>
                <a:gd name="connsiteX2" fmla="*/ 0 w 3189012"/>
                <a:gd name="connsiteY2" fmla="*/ 955714 h 955714"/>
                <a:gd name="connsiteX3" fmla="*/ 760699 w 3189012"/>
                <a:gd name="connsiteY3" fmla="*/ 106155 h 955714"/>
                <a:gd name="connsiteX4" fmla="*/ 1560688 w 3189012"/>
                <a:gd name="connsiteY4" fmla="*/ 2588 h 955714"/>
                <a:gd name="connsiteX5" fmla="*/ 1560687 w 3189012"/>
                <a:gd name="connsiteY5" fmla="*/ 2588 h 955714"/>
                <a:gd name="connsiteX0" fmla="*/ 1560687 w 3189012"/>
                <a:gd name="connsiteY0" fmla="*/ 2588 h 955714"/>
                <a:gd name="connsiteX1" fmla="*/ 218875 w 3189012"/>
                <a:gd name="connsiteY1" fmla="*/ 887047 h 955714"/>
                <a:gd name="connsiteX2" fmla="*/ 1871 w 3189012"/>
                <a:gd name="connsiteY2" fmla="*/ 945230 h 955714"/>
                <a:gd name="connsiteX3" fmla="*/ 1449806 w 3189012"/>
                <a:gd name="connsiteY3" fmla="*/ 0 h 955714"/>
                <a:gd name="connsiteX4" fmla="*/ 1671567 w 3189012"/>
                <a:gd name="connsiteY4" fmla="*/ 0 h 955714"/>
                <a:gd name="connsiteX5" fmla="*/ 3078131 w 3189012"/>
                <a:gd name="connsiteY5" fmla="*/ 665285 h 955714"/>
                <a:gd name="connsiteX6" fmla="*/ 3189012 w 3189012"/>
                <a:gd name="connsiteY6" fmla="*/ 665285 h 955714"/>
                <a:gd name="connsiteX7" fmla="*/ 3013379 w 3189012"/>
                <a:gd name="connsiteY7" fmla="*/ 887047 h 955714"/>
                <a:gd name="connsiteX8" fmla="*/ 2745488 w 3189012"/>
                <a:gd name="connsiteY8" fmla="*/ 665285 h 955714"/>
                <a:gd name="connsiteX9" fmla="*/ 2856369 w 3189012"/>
                <a:gd name="connsiteY9" fmla="*/ 665285 h 955714"/>
                <a:gd name="connsiteX10" fmla="*/ 1449805 w 3189012"/>
                <a:gd name="connsiteY10" fmla="*/ 0 h 955714"/>
                <a:gd name="connsiteX0" fmla="*/ 3013379 w 3189012"/>
                <a:gd name="connsiteY0" fmla="*/ 887047 h 955714"/>
                <a:gd name="connsiteX1" fmla="*/ 2745488 w 3189012"/>
                <a:gd name="connsiteY1" fmla="*/ 665285 h 955714"/>
                <a:gd name="connsiteX2" fmla="*/ 2856369 w 3189012"/>
                <a:gd name="connsiteY2" fmla="*/ 665285 h 955714"/>
                <a:gd name="connsiteX3" fmla="*/ 1449805 w 3189012"/>
                <a:gd name="connsiteY3" fmla="*/ 0 h 955714"/>
                <a:gd name="connsiteX4" fmla="*/ 1671567 w 3189012"/>
                <a:gd name="connsiteY4" fmla="*/ 0 h 955714"/>
                <a:gd name="connsiteX5" fmla="*/ 3078131 w 3189012"/>
                <a:gd name="connsiteY5" fmla="*/ 665285 h 955714"/>
                <a:gd name="connsiteX6" fmla="*/ 3189012 w 3189012"/>
                <a:gd name="connsiteY6" fmla="*/ 665285 h 955714"/>
                <a:gd name="connsiteX7" fmla="*/ 3013379 w 3189012"/>
                <a:gd name="connsiteY7" fmla="*/ 887047 h 955714"/>
                <a:gd name="connsiteX0" fmla="*/ 1560687 w 3189012"/>
                <a:gd name="connsiteY0" fmla="*/ 2588 h 955714"/>
                <a:gd name="connsiteX1" fmla="*/ 218875 w 3189012"/>
                <a:gd name="connsiteY1" fmla="*/ 887047 h 955714"/>
                <a:gd name="connsiteX2" fmla="*/ 0 w 3189012"/>
                <a:gd name="connsiteY2" fmla="*/ 955714 h 955714"/>
                <a:gd name="connsiteX3" fmla="*/ 760699 w 3189012"/>
                <a:gd name="connsiteY3" fmla="*/ 106155 h 955714"/>
                <a:gd name="connsiteX4" fmla="*/ 1560688 w 3189012"/>
                <a:gd name="connsiteY4" fmla="*/ 2588 h 955714"/>
                <a:gd name="connsiteX5" fmla="*/ 1560687 w 3189012"/>
                <a:gd name="connsiteY5" fmla="*/ 2588 h 955714"/>
                <a:gd name="connsiteX0" fmla="*/ 1560687 w 3189012"/>
                <a:gd name="connsiteY0" fmla="*/ 2588 h 955714"/>
                <a:gd name="connsiteX1" fmla="*/ 245647 w 3189012"/>
                <a:gd name="connsiteY1" fmla="*/ 918871 h 955714"/>
                <a:gd name="connsiteX2" fmla="*/ 1871 w 3189012"/>
                <a:gd name="connsiteY2" fmla="*/ 945230 h 955714"/>
                <a:gd name="connsiteX3" fmla="*/ 1449806 w 3189012"/>
                <a:gd name="connsiteY3" fmla="*/ 0 h 955714"/>
                <a:gd name="connsiteX4" fmla="*/ 1671567 w 3189012"/>
                <a:gd name="connsiteY4" fmla="*/ 0 h 955714"/>
                <a:gd name="connsiteX5" fmla="*/ 3078131 w 3189012"/>
                <a:gd name="connsiteY5" fmla="*/ 665285 h 955714"/>
                <a:gd name="connsiteX6" fmla="*/ 3189012 w 3189012"/>
                <a:gd name="connsiteY6" fmla="*/ 665285 h 955714"/>
                <a:gd name="connsiteX7" fmla="*/ 3013379 w 3189012"/>
                <a:gd name="connsiteY7" fmla="*/ 887047 h 955714"/>
                <a:gd name="connsiteX8" fmla="*/ 2745488 w 3189012"/>
                <a:gd name="connsiteY8" fmla="*/ 665285 h 955714"/>
                <a:gd name="connsiteX9" fmla="*/ 2856369 w 3189012"/>
                <a:gd name="connsiteY9" fmla="*/ 665285 h 955714"/>
                <a:gd name="connsiteX10" fmla="*/ 1449805 w 3189012"/>
                <a:gd name="connsiteY10" fmla="*/ 0 h 955714"/>
                <a:gd name="connsiteX0" fmla="*/ 3013379 w 3189012"/>
                <a:gd name="connsiteY0" fmla="*/ 887047 h 955714"/>
                <a:gd name="connsiteX1" fmla="*/ 2745488 w 3189012"/>
                <a:gd name="connsiteY1" fmla="*/ 665285 h 955714"/>
                <a:gd name="connsiteX2" fmla="*/ 2856369 w 3189012"/>
                <a:gd name="connsiteY2" fmla="*/ 665285 h 955714"/>
                <a:gd name="connsiteX3" fmla="*/ 1449805 w 3189012"/>
                <a:gd name="connsiteY3" fmla="*/ 0 h 955714"/>
                <a:gd name="connsiteX4" fmla="*/ 1671567 w 3189012"/>
                <a:gd name="connsiteY4" fmla="*/ 0 h 955714"/>
                <a:gd name="connsiteX5" fmla="*/ 3078131 w 3189012"/>
                <a:gd name="connsiteY5" fmla="*/ 665285 h 955714"/>
                <a:gd name="connsiteX6" fmla="*/ 3189012 w 3189012"/>
                <a:gd name="connsiteY6" fmla="*/ 665285 h 955714"/>
                <a:gd name="connsiteX7" fmla="*/ 3013379 w 3189012"/>
                <a:gd name="connsiteY7" fmla="*/ 887047 h 955714"/>
                <a:gd name="connsiteX0" fmla="*/ 1560687 w 3189012"/>
                <a:gd name="connsiteY0" fmla="*/ 2588 h 955714"/>
                <a:gd name="connsiteX1" fmla="*/ 218875 w 3189012"/>
                <a:gd name="connsiteY1" fmla="*/ 887047 h 955714"/>
                <a:gd name="connsiteX2" fmla="*/ 0 w 3189012"/>
                <a:gd name="connsiteY2" fmla="*/ 955714 h 955714"/>
                <a:gd name="connsiteX3" fmla="*/ 760699 w 3189012"/>
                <a:gd name="connsiteY3" fmla="*/ 106155 h 955714"/>
                <a:gd name="connsiteX4" fmla="*/ 1560688 w 3189012"/>
                <a:gd name="connsiteY4" fmla="*/ 2588 h 955714"/>
                <a:gd name="connsiteX5" fmla="*/ 1560687 w 3189012"/>
                <a:gd name="connsiteY5" fmla="*/ 2588 h 955714"/>
                <a:gd name="connsiteX0" fmla="*/ 1560687 w 3189012"/>
                <a:gd name="connsiteY0" fmla="*/ 2588 h 955714"/>
                <a:gd name="connsiteX1" fmla="*/ 223182 w 3189012"/>
                <a:gd name="connsiteY1" fmla="*/ 893225 h 955714"/>
                <a:gd name="connsiteX2" fmla="*/ 1871 w 3189012"/>
                <a:gd name="connsiteY2" fmla="*/ 945230 h 955714"/>
                <a:gd name="connsiteX3" fmla="*/ 1449806 w 3189012"/>
                <a:gd name="connsiteY3" fmla="*/ 0 h 955714"/>
                <a:gd name="connsiteX4" fmla="*/ 1671567 w 3189012"/>
                <a:gd name="connsiteY4" fmla="*/ 0 h 955714"/>
                <a:gd name="connsiteX5" fmla="*/ 3078131 w 3189012"/>
                <a:gd name="connsiteY5" fmla="*/ 665285 h 955714"/>
                <a:gd name="connsiteX6" fmla="*/ 3189012 w 3189012"/>
                <a:gd name="connsiteY6" fmla="*/ 665285 h 955714"/>
                <a:gd name="connsiteX7" fmla="*/ 3013379 w 3189012"/>
                <a:gd name="connsiteY7" fmla="*/ 887047 h 955714"/>
                <a:gd name="connsiteX8" fmla="*/ 2745488 w 3189012"/>
                <a:gd name="connsiteY8" fmla="*/ 665285 h 955714"/>
                <a:gd name="connsiteX9" fmla="*/ 2856369 w 3189012"/>
                <a:gd name="connsiteY9" fmla="*/ 665285 h 955714"/>
                <a:gd name="connsiteX10" fmla="*/ 1449805 w 3189012"/>
                <a:gd name="connsiteY10" fmla="*/ 0 h 955714"/>
                <a:gd name="connsiteX0" fmla="*/ 3013379 w 3189012"/>
                <a:gd name="connsiteY0" fmla="*/ 887047 h 955714"/>
                <a:gd name="connsiteX1" fmla="*/ 2745488 w 3189012"/>
                <a:gd name="connsiteY1" fmla="*/ 665285 h 955714"/>
                <a:gd name="connsiteX2" fmla="*/ 2856369 w 3189012"/>
                <a:gd name="connsiteY2" fmla="*/ 665285 h 955714"/>
                <a:gd name="connsiteX3" fmla="*/ 1449805 w 3189012"/>
                <a:gd name="connsiteY3" fmla="*/ 0 h 955714"/>
                <a:gd name="connsiteX4" fmla="*/ 1671567 w 3189012"/>
                <a:gd name="connsiteY4" fmla="*/ 0 h 955714"/>
                <a:gd name="connsiteX5" fmla="*/ 3078131 w 3189012"/>
                <a:gd name="connsiteY5" fmla="*/ 665285 h 955714"/>
                <a:gd name="connsiteX6" fmla="*/ 3189012 w 3189012"/>
                <a:gd name="connsiteY6" fmla="*/ 665285 h 955714"/>
                <a:gd name="connsiteX7" fmla="*/ 3013379 w 3189012"/>
                <a:gd name="connsiteY7" fmla="*/ 887047 h 955714"/>
                <a:gd name="connsiteX0" fmla="*/ 1560687 w 3189012"/>
                <a:gd name="connsiteY0" fmla="*/ 2588 h 955714"/>
                <a:gd name="connsiteX1" fmla="*/ 218875 w 3189012"/>
                <a:gd name="connsiteY1" fmla="*/ 887047 h 955714"/>
                <a:gd name="connsiteX2" fmla="*/ 0 w 3189012"/>
                <a:gd name="connsiteY2" fmla="*/ 955714 h 955714"/>
                <a:gd name="connsiteX3" fmla="*/ 760699 w 3189012"/>
                <a:gd name="connsiteY3" fmla="*/ 106155 h 955714"/>
                <a:gd name="connsiteX4" fmla="*/ 1560688 w 3189012"/>
                <a:gd name="connsiteY4" fmla="*/ 2588 h 955714"/>
                <a:gd name="connsiteX5" fmla="*/ 1560687 w 3189012"/>
                <a:gd name="connsiteY5" fmla="*/ 2588 h 955714"/>
                <a:gd name="connsiteX0" fmla="*/ 1560687 w 3189012"/>
                <a:gd name="connsiteY0" fmla="*/ 2588 h 955714"/>
                <a:gd name="connsiteX1" fmla="*/ 223182 w 3189012"/>
                <a:gd name="connsiteY1" fmla="*/ 893225 h 955714"/>
                <a:gd name="connsiteX2" fmla="*/ 1871 w 3189012"/>
                <a:gd name="connsiteY2" fmla="*/ 945230 h 955714"/>
                <a:gd name="connsiteX3" fmla="*/ 1449806 w 3189012"/>
                <a:gd name="connsiteY3" fmla="*/ 0 h 955714"/>
                <a:gd name="connsiteX4" fmla="*/ 1671567 w 3189012"/>
                <a:gd name="connsiteY4" fmla="*/ 0 h 955714"/>
                <a:gd name="connsiteX5" fmla="*/ 3078131 w 3189012"/>
                <a:gd name="connsiteY5" fmla="*/ 665285 h 955714"/>
                <a:gd name="connsiteX6" fmla="*/ 3189012 w 3189012"/>
                <a:gd name="connsiteY6" fmla="*/ 665285 h 955714"/>
                <a:gd name="connsiteX7" fmla="*/ 3013379 w 3189012"/>
                <a:gd name="connsiteY7" fmla="*/ 887047 h 955714"/>
                <a:gd name="connsiteX8" fmla="*/ 2745488 w 3189012"/>
                <a:gd name="connsiteY8" fmla="*/ 665285 h 955714"/>
                <a:gd name="connsiteX9" fmla="*/ 2856369 w 3189012"/>
                <a:gd name="connsiteY9" fmla="*/ 665285 h 955714"/>
                <a:gd name="connsiteX10" fmla="*/ 1449805 w 3189012"/>
                <a:gd name="connsiteY10" fmla="*/ 0 h 95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9012" h="955714" stroke="0" extrusionOk="0">
                  <a:moveTo>
                    <a:pt x="3013379" y="887047"/>
                  </a:moveTo>
                  <a:lnTo>
                    <a:pt x="2745488" y="665285"/>
                  </a:lnTo>
                  <a:lnTo>
                    <a:pt x="2856369" y="665285"/>
                  </a:lnTo>
                  <a:cubicBezTo>
                    <a:pt x="2690763" y="273637"/>
                    <a:pt x="2112231" y="0"/>
                    <a:pt x="1449805" y="0"/>
                  </a:cubicBezTo>
                  <a:lnTo>
                    <a:pt x="1671567" y="0"/>
                  </a:lnTo>
                  <a:cubicBezTo>
                    <a:pt x="2333993" y="0"/>
                    <a:pt x="2912525" y="273638"/>
                    <a:pt x="3078131" y="665285"/>
                  </a:cubicBezTo>
                  <a:lnTo>
                    <a:pt x="3189012" y="665285"/>
                  </a:lnTo>
                  <a:lnTo>
                    <a:pt x="3013379" y="887047"/>
                  </a:lnTo>
                  <a:close/>
                </a:path>
                <a:path w="3189012" h="955714" fill="darkenLess" stroke="0" extrusionOk="0">
                  <a:moveTo>
                    <a:pt x="1560687" y="2588"/>
                  </a:moveTo>
                  <a:cubicBezTo>
                    <a:pt x="803611" y="37977"/>
                    <a:pt x="218875" y="423407"/>
                    <a:pt x="218875" y="887047"/>
                  </a:cubicBezTo>
                  <a:cubicBezTo>
                    <a:pt x="145917" y="909936"/>
                    <a:pt x="77636" y="906615"/>
                    <a:pt x="0" y="955714"/>
                  </a:cubicBezTo>
                  <a:cubicBezTo>
                    <a:pt x="0" y="629481"/>
                    <a:pt x="290372" y="260908"/>
                    <a:pt x="760699" y="106155"/>
                  </a:cubicBezTo>
                  <a:cubicBezTo>
                    <a:pt x="1005619" y="25568"/>
                    <a:pt x="1283285" y="-10379"/>
                    <a:pt x="1560688" y="2588"/>
                  </a:cubicBezTo>
                  <a:lnTo>
                    <a:pt x="1560687" y="2588"/>
                  </a:lnTo>
                  <a:close/>
                </a:path>
                <a:path w="3189012" h="955714" fill="none" extrusionOk="0">
                  <a:moveTo>
                    <a:pt x="1560687" y="2588"/>
                  </a:moveTo>
                  <a:cubicBezTo>
                    <a:pt x="803611" y="37977"/>
                    <a:pt x="223182" y="429585"/>
                    <a:pt x="223182" y="893225"/>
                  </a:cubicBezTo>
                  <a:cubicBezTo>
                    <a:pt x="151696" y="909886"/>
                    <a:pt x="72684" y="926285"/>
                    <a:pt x="1871" y="945230"/>
                  </a:cubicBezTo>
                  <a:cubicBezTo>
                    <a:pt x="1871" y="455327"/>
                    <a:pt x="647506" y="0"/>
                    <a:pt x="1449806" y="0"/>
                  </a:cubicBezTo>
                  <a:lnTo>
                    <a:pt x="1671567" y="0"/>
                  </a:lnTo>
                  <a:cubicBezTo>
                    <a:pt x="2333993" y="0"/>
                    <a:pt x="2912525" y="273638"/>
                    <a:pt x="3078131" y="665285"/>
                  </a:cubicBezTo>
                  <a:lnTo>
                    <a:pt x="3189012" y="665285"/>
                  </a:lnTo>
                  <a:lnTo>
                    <a:pt x="3013379" y="887047"/>
                  </a:lnTo>
                  <a:lnTo>
                    <a:pt x="2745488" y="665285"/>
                  </a:lnTo>
                  <a:lnTo>
                    <a:pt x="2856369" y="665285"/>
                  </a:lnTo>
                  <a:cubicBezTo>
                    <a:pt x="2690763" y="273637"/>
                    <a:pt x="2112231" y="0"/>
                    <a:pt x="1449805" y="0"/>
                  </a:cubicBezTo>
                </a:path>
              </a:pathLst>
            </a:custGeom>
            <a:solidFill>
              <a:srgbClr val="FFFF00"/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17" name="pole tekstowe 16"/>
            <p:cNvSpPr txBox="1"/>
            <p:nvPr/>
          </p:nvSpPr>
          <p:spPr>
            <a:xfrm>
              <a:off x="1294967" y="3638362"/>
              <a:ext cx="1617635" cy="3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/>
                <a:t>Substytut podłoża glebowego (0,4m)</a:t>
              </a:r>
              <a:endParaRPr lang="pl-PL" sz="1000" baseline="30000" dirty="0"/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7388307" y="3592262"/>
              <a:ext cx="17777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/>
                <a:t>Substytut podłoża glebowego (0,4m)</a:t>
              </a:r>
              <a:endParaRPr lang="pl-PL" sz="1000" baseline="30000" dirty="0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3252147" y="2689365"/>
              <a:ext cx="1553675" cy="327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/>
                <a:t>KOMPONENTY</a:t>
              </a:r>
              <a:endParaRPr lang="en-US" sz="1400" b="1" dirty="0"/>
            </a:p>
          </p:txBody>
        </p:sp>
      </p:grpSp>
      <p:sp>
        <p:nvSpPr>
          <p:cNvPr id="44" name="pole tekstowe 43"/>
          <p:cNvSpPr txBox="1"/>
          <p:nvPr/>
        </p:nvSpPr>
        <p:spPr>
          <a:xfrm>
            <a:off x="7085071" y="4324952"/>
            <a:ext cx="1640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Istniejące podłoże –odpad wydobywczy </a:t>
            </a:r>
          </a:p>
        </p:txBody>
      </p:sp>
      <p:pic>
        <p:nvPicPr>
          <p:cNvPr id="47" name="Imagen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66" y="6314533"/>
            <a:ext cx="1170182" cy="4411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pole tekstowe 50"/>
          <p:cNvSpPr txBox="1"/>
          <p:nvPr/>
        </p:nvSpPr>
        <p:spPr>
          <a:xfrm>
            <a:off x="688501" y="5381190"/>
            <a:ext cx="224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/>
              <a:t>TECHNOLOGIA WIELOWARSTWOWA</a:t>
            </a:r>
          </a:p>
        </p:txBody>
      </p:sp>
      <p:sp>
        <p:nvSpPr>
          <p:cNvPr id="52" name="pole tekstowe 51"/>
          <p:cNvSpPr txBox="1"/>
          <p:nvPr/>
        </p:nvSpPr>
        <p:spPr>
          <a:xfrm>
            <a:off x="6089443" y="5381189"/>
            <a:ext cx="224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/>
              <a:t>TECHNOLOGIA DWUWARSTWOWA</a:t>
            </a:r>
          </a:p>
        </p:txBody>
      </p:sp>
      <p:sp>
        <p:nvSpPr>
          <p:cNvPr id="2" name="Prostokąt 1"/>
          <p:cNvSpPr/>
          <p:nvPr/>
        </p:nvSpPr>
        <p:spPr>
          <a:xfrm>
            <a:off x="1057445" y="885451"/>
            <a:ext cx="7275726" cy="36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Profil poligonu badawczego na terenie hałdy ZG Janina </a:t>
            </a:r>
          </a:p>
        </p:txBody>
      </p:sp>
    </p:spTree>
    <p:extLst>
      <p:ext uri="{BB962C8B-B14F-4D97-AF65-F5344CB8AC3E}">
        <p14:creationId xmlns:p14="http://schemas.microsoft.com/office/powerpoint/2010/main" val="255873739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85362" y="228701"/>
            <a:ext cx="8478322" cy="896897"/>
          </a:xfrm>
        </p:spPr>
        <p:txBody>
          <a:bodyPr/>
          <a:lstStyle/>
          <a:p>
            <a:r>
              <a:rPr lang="pl-PL" dirty="0"/>
              <a:t>Podział poligonu badawczego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4D6F8-D4B1-4E16-8448-CA8AFCB10A8A}" type="slidenum">
              <a:rPr lang="pl-PL" smtClean="0"/>
              <a:pPr/>
              <a:t>8</a:t>
            </a:fld>
            <a:endParaRPr lang="pl-PL" dirty="0"/>
          </a:p>
        </p:txBody>
      </p:sp>
      <p:grpSp>
        <p:nvGrpSpPr>
          <p:cNvPr id="40" name="Grupa 39"/>
          <p:cNvGrpSpPr/>
          <p:nvPr/>
        </p:nvGrpSpPr>
        <p:grpSpPr>
          <a:xfrm>
            <a:off x="215522" y="693140"/>
            <a:ext cx="5585713" cy="5227607"/>
            <a:chOff x="266949" y="920869"/>
            <a:chExt cx="5585713" cy="5227607"/>
          </a:xfrm>
        </p:grpSpPr>
        <p:grpSp>
          <p:nvGrpSpPr>
            <p:cNvPr id="5" name="Grupa 4"/>
            <p:cNvGrpSpPr/>
            <p:nvPr/>
          </p:nvGrpSpPr>
          <p:grpSpPr>
            <a:xfrm>
              <a:off x="266949" y="920869"/>
              <a:ext cx="5497945" cy="5227607"/>
              <a:chOff x="284672" y="627572"/>
              <a:chExt cx="5497945" cy="5227607"/>
            </a:xfrm>
          </p:grpSpPr>
          <p:pic>
            <p:nvPicPr>
              <p:cNvPr id="8194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" t="4800" r="33082" b="10765"/>
              <a:stretch/>
            </p:blipFill>
            <p:spPr bwMode="auto">
              <a:xfrm>
                <a:off x="284673" y="627572"/>
                <a:ext cx="5497944" cy="52276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9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672" y="5626579"/>
                <a:ext cx="1552575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Prostokąt 7"/>
            <p:cNvSpPr/>
            <p:nvPr/>
          </p:nvSpPr>
          <p:spPr>
            <a:xfrm rot="1473617">
              <a:off x="1790978" y="1756360"/>
              <a:ext cx="2445809" cy="1916894"/>
            </a:xfrm>
            <a:prstGeom prst="rect">
              <a:avLst/>
            </a:prstGeom>
            <a:solidFill>
              <a:schemeClr val="bg1">
                <a:lumMod val="20000"/>
                <a:lumOff val="80000"/>
                <a:alpha val="39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 8"/>
            <p:cNvSpPr/>
            <p:nvPr/>
          </p:nvSpPr>
          <p:spPr>
            <a:xfrm rot="1438405">
              <a:off x="1000400" y="3496654"/>
              <a:ext cx="2445809" cy="1911996"/>
            </a:xfrm>
            <a:prstGeom prst="rect">
              <a:avLst/>
            </a:prstGeom>
            <a:solidFill>
              <a:srgbClr val="FFCC99">
                <a:alpha val="39000"/>
              </a:srgb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ole tekstowe 9"/>
            <p:cNvSpPr txBox="1"/>
            <p:nvPr/>
          </p:nvSpPr>
          <p:spPr>
            <a:xfrm rot="1472868">
              <a:off x="3092005" y="1523355"/>
              <a:ext cx="9747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>
                  <a:solidFill>
                    <a:srgbClr val="FFFFFF"/>
                  </a:solidFill>
                </a:rPr>
                <a:t>50 m</a:t>
              </a:r>
            </a:p>
          </p:txBody>
        </p:sp>
        <p:sp>
          <p:nvSpPr>
            <p:cNvPr id="17" name="pole tekstowe 16"/>
            <p:cNvSpPr txBox="1"/>
            <p:nvPr/>
          </p:nvSpPr>
          <p:spPr>
            <a:xfrm rot="17677189">
              <a:off x="846262" y="2745430"/>
              <a:ext cx="9747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>
                  <a:solidFill>
                    <a:srgbClr val="FFFFFF"/>
                  </a:solidFill>
                </a:rPr>
                <a:t>80 m</a:t>
              </a: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175440" y="3131640"/>
              <a:ext cx="1677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>
                  <a:solidFill>
                    <a:srgbClr val="FFFFFF"/>
                  </a:solidFill>
                </a:rPr>
                <a:t>Część wielowarstwowa</a:t>
              </a:r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3384273" y="4647015"/>
              <a:ext cx="1677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>
                  <a:solidFill>
                    <a:srgbClr val="FFFFFF"/>
                  </a:solidFill>
                </a:rPr>
                <a:t>Część dwuwarstwowa</a:t>
              </a:r>
            </a:p>
          </p:txBody>
        </p:sp>
        <p:cxnSp>
          <p:nvCxnSpPr>
            <p:cNvPr id="7" name="Łącznik prosty ze strzałką 6"/>
            <p:cNvCxnSpPr/>
            <p:nvPr/>
          </p:nvCxnSpPr>
          <p:spPr>
            <a:xfrm flipH="1">
              <a:off x="3959525" y="3654860"/>
              <a:ext cx="1751163" cy="1"/>
            </a:xfrm>
            <a:prstGeom prst="straightConnector1">
              <a:avLst/>
            </a:prstGeom>
            <a:ln w="19050">
              <a:solidFill>
                <a:srgbClr val="FFFFFF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ze strzałką 23"/>
            <p:cNvCxnSpPr/>
            <p:nvPr/>
          </p:nvCxnSpPr>
          <p:spPr>
            <a:xfrm flipH="1">
              <a:off x="3262888" y="5170235"/>
              <a:ext cx="1751163" cy="1"/>
            </a:xfrm>
            <a:prstGeom prst="straightConnector1">
              <a:avLst/>
            </a:prstGeom>
            <a:ln w="19050">
              <a:solidFill>
                <a:srgbClr val="FFFFFF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a 41"/>
          <p:cNvGrpSpPr/>
          <p:nvPr/>
        </p:nvGrpSpPr>
        <p:grpSpPr>
          <a:xfrm>
            <a:off x="6452256" y="3673346"/>
            <a:ext cx="1616336" cy="2469345"/>
            <a:chOff x="6851063" y="3018159"/>
            <a:chExt cx="1616336" cy="2469345"/>
          </a:xfrm>
        </p:grpSpPr>
        <p:grpSp>
          <p:nvGrpSpPr>
            <p:cNvPr id="38" name="Grupa 37"/>
            <p:cNvGrpSpPr/>
            <p:nvPr/>
          </p:nvGrpSpPr>
          <p:grpSpPr>
            <a:xfrm>
              <a:off x="6851063" y="3018159"/>
              <a:ext cx="1447059" cy="2469345"/>
              <a:chOff x="6747435" y="3994425"/>
              <a:chExt cx="1447059" cy="2469345"/>
            </a:xfrm>
          </p:grpSpPr>
          <p:sp>
            <p:nvSpPr>
              <p:cNvPr id="33" name="Prostokąt 32"/>
              <p:cNvSpPr/>
              <p:nvPr/>
            </p:nvSpPr>
            <p:spPr>
              <a:xfrm rot="1500376">
                <a:off x="6754740" y="4235789"/>
                <a:ext cx="1429199" cy="1999521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cxnSp>
            <p:nvCxnSpPr>
              <p:cNvPr id="32" name="Łącznik prostoliniowy 31"/>
              <p:cNvCxnSpPr/>
              <p:nvPr/>
            </p:nvCxnSpPr>
            <p:spPr>
              <a:xfrm flipV="1">
                <a:off x="6747435" y="3994425"/>
                <a:ext cx="1028346" cy="223073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Łącznik prostoliniowy 36"/>
              <p:cNvCxnSpPr/>
              <p:nvPr/>
            </p:nvCxnSpPr>
            <p:spPr>
              <a:xfrm flipV="1">
                <a:off x="7166148" y="4233036"/>
                <a:ext cx="1028346" cy="223073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pole tekstowe 34"/>
            <p:cNvSpPr txBox="1"/>
            <p:nvPr/>
          </p:nvSpPr>
          <p:spPr>
            <a:xfrm>
              <a:off x="8128845" y="3644674"/>
              <a:ext cx="338554" cy="368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36" name="pole tekstowe 35"/>
            <p:cNvSpPr txBox="1"/>
            <p:nvPr/>
          </p:nvSpPr>
          <p:spPr>
            <a:xfrm>
              <a:off x="7287334" y="3165982"/>
              <a:ext cx="351378" cy="368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41" name="pole tekstowe 40"/>
            <p:cNvSpPr txBox="1"/>
            <p:nvPr/>
          </p:nvSpPr>
          <p:spPr>
            <a:xfrm>
              <a:off x="7744865" y="3408480"/>
              <a:ext cx="338554" cy="368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39" name="pole tekstowe 38"/>
            <p:cNvSpPr txBox="1"/>
            <p:nvPr/>
          </p:nvSpPr>
          <p:spPr>
            <a:xfrm rot="17676499">
              <a:off x="7208416" y="4610246"/>
              <a:ext cx="1341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/>
                <a:t>Siedliska łąkowe</a:t>
              </a:r>
            </a:p>
          </p:txBody>
        </p:sp>
        <p:sp>
          <p:nvSpPr>
            <p:cNvPr id="43" name="pole tekstowe 42"/>
            <p:cNvSpPr txBox="1"/>
            <p:nvPr/>
          </p:nvSpPr>
          <p:spPr>
            <a:xfrm rot="17676499">
              <a:off x="6748320" y="4294114"/>
              <a:ext cx="1359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/>
                <a:t>Siedliska łąkowe </a:t>
              </a:r>
            </a:p>
            <a:p>
              <a:pPr algn="ctr"/>
              <a:r>
                <a:rPr lang="pl-PL" sz="1200" dirty="0"/>
                <a:t>i krzewiaste</a:t>
              </a:r>
            </a:p>
          </p:txBody>
        </p:sp>
        <p:sp>
          <p:nvSpPr>
            <p:cNvPr id="44" name="pole tekstowe 43"/>
            <p:cNvSpPr txBox="1"/>
            <p:nvPr/>
          </p:nvSpPr>
          <p:spPr>
            <a:xfrm rot="17676499">
              <a:off x="6305649" y="4092666"/>
              <a:ext cx="14939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/>
                <a:t>Siedliska podmokłe</a:t>
              </a: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04" y="652461"/>
            <a:ext cx="2846040" cy="294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pole tekstowe 28"/>
          <p:cNvSpPr txBox="1"/>
          <p:nvPr/>
        </p:nvSpPr>
        <p:spPr>
          <a:xfrm>
            <a:off x="7772615" y="704234"/>
            <a:ext cx="944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4000 m</a:t>
            </a:r>
            <a:r>
              <a:rPr lang="pl-PL" sz="1600" baseline="300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30" name="Prostokąt 29"/>
          <p:cNvSpPr/>
          <p:nvPr/>
        </p:nvSpPr>
        <p:spPr>
          <a:xfrm rot="1226671">
            <a:off x="7115547" y="887790"/>
            <a:ext cx="115672" cy="188078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1" name="Łącznik prosty ze strzałką 30"/>
          <p:cNvCxnSpPr/>
          <p:nvPr/>
        </p:nvCxnSpPr>
        <p:spPr>
          <a:xfrm flipH="1">
            <a:off x="7258442" y="903658"/>
            <a:ext cx="581510" cy="98883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4">
            <a:extLst>
              <a:ext uri="{FF2B5EF4-FFF2-40B4-BE49-F238E27FC236}">
                <a16:creationId xmlns:a16="http://schemas.microsoft.com/office/drawing/2014/main" id="{EC84109D-875C-940F-35D6-C2744A8B115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66" y="6314533"/>
            <a:ext cx="1170182" cy="441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559432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82359" y="287648"/>
            <a:ext cx="8478322" cy="521797"/>
          </a:xfrm>
        </p:spPr>
        <p:txBody>
          <a:bodyPr/>
          <a:lstStyle/>
          <a:p>
            <a:r>
              <a:rPr lang="pl-PL" dirty="0"/>
              <a:t>BUDOWA POLIGONU BADAWCZEGO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1B4D6F8-D4B1-4E16-8448-CA8AFCB10A8A}" type="slidenum">
              <a:rPr lang="pl-PL" smtClean="0"/>
              <a:pPr/>
              <a:t>9</a:t>
            </a:fld>
            <a:endParaRPr lang="pl-PL" dirty="0"/>
          </a:p>
        </p:txBody>
      </p:sp>
      <p:pic>
        <p:nvPicPr>
          <p:cNvPr id="28" name="Picture 2" descr="C:\Users\AWieckol\Desktop\Moje dokumenty\RECOVERY\Fotki z hałdy\Prace terenowe\pażdziernik 2020\IMG_20201022_115033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" t="5792" b="4281"/>
          <a:stretch/>
        </p:blipFill>
        <p:spPr bwMode="auto">
          <a:xfrm>
            <a:off x="897945" y="2876241"/>
            <a:ext cx="3383359" cy="182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AWieckol\Downloads\IMG_20201022_1148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45" y="874952"/>
            <a:ext cx="3386152" cy="19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Wieckol\Desktop\20201026_1228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" t="21757" b="-92"/>
          <a:stretch/>
        </p:blipFill>
        <p:spPr bwMode="auto">
          <a:xfrm>
            <a:off x="4439799" y="872234"/>
            <a:ext cx="3179327" cy="19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n 2" descr="Una montaña de piedra&#10;&#10;Descripción generada automáticamente con confianza media">
            <a:extLst>
              <a:ext uri="{FF2B5EF4-FFF2-40B4-BE49-F238E27FC236}">
                <a16:creationId xmlns:a16="http://schemas.microsoft.com/office/drawing/2014/main" id="{7469E055-AA91-494C-9E04-7A88E5909A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45" y="4842043"/>
            <a:ext cx="1953490" cy="1464054"/>
          </a:xfrm>
          <a:prstGeom prst="rect">
            <a:avLst/>
          </a:prstGeom>
        </p:spPr>
      </p:pic>
      <p:sp>
        <p:nvSpPr>
          <p:cNvPr id="33" name="pole tekstowe 32"/>
          <p:cNvSpPr txBox="1"/>
          <p:nvPr/>
        </p:nvSpPr>
        <p:spPr>
          <a:xfrm>
            <a:off x="3246802" y="4828769"/>
            <a:ext cx="54016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 b="1" dirty="0"/>
              <a:t>Materiały wykorzystane do budowy poligonu badawczego:</a:t>
            </a:r>
          </a:p>
          <a:p>
            <a:pPr>
              <a:spcAft>
                <a:spcPts val="600"/>
              </a:spcAft>
            </a:pPr>
            <a:r>
              <a:rPr lang="pl-PL" sz="1400" dirty="0"/>
              <a:t>1. Kruszywo dolomitowe frakcja do 63 mm - 400 m</a:t>
            </a:r>
            <a:r>
              <a:rPr lang="pl-PL" sz="1400" baseline="30000" dirty="0"/>
              <a:t>3</a:t>
            </a:r>
          </a:p>
          <a:p>
            <a:pPr>
              <a:spcAft>
                <a:spcPts val="600"/>
              </a:spcAft>
            </a:pPr>
            <a:r>
              <a:rPr lang="pl-PL" sz="1400" dirty="0"/>
              <a:t>2. Geowłóknina - 2000 m</a:t>
            </a:r>
            <a:r>
              <a:rPr lang="pl-PL" sz="1400" baseline="30000" dirty="0"/>
              <a:t>2</a:t>
            </a:r>
          </a:p>
          <a:p>
            <a:pPr>
              <a:spcAft>
                <a:spcPts val="600"/>
              </a:spcAft>
            </a:pPr>
            <a:r>
              <a:rPr lang="pl-PL" sz="1400" dirty="0"/>
              <a:t>3. Materiał uszczelniający w postaci mułu węglowego - 200 m</a:t>
            </a:r>
            <a:r>
              <a:rPr lang="pl-PL" sz="1400" baseline="30000" dirty="0"/>
              <a:t>3</a:t>
            </a:r>
          </a:p>
          <a:p>
            <a:pPr>
              <a:spcAft>
                <a:spcPts val="600"/>
              </a:spcAft>
            </a:pPr>
            <a:r>
              <a:rPr lang="pl-PL" sz="1400" dirty="0"/>
              <a:t>4. Substytuty glebowe - 800 m</a:t>
            </a:r>
            <a:r>
              <a:rPr lang="pl-PL" sz="1400" baseline="30000" dirty="0"/>
              <a:t>3</a:t>
            </a:r>
          </a:p>
        </p:txBody>
      </p:sp>
      <p:pic>
        <p:nvPicPr>
          <p:cNvPr id="16" name="Obraz 1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799" y="2876242"/>
            <a:ext cx="3179327" cy="182044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pole tekstowe 24"/>
          <p:cNvSpPr txBox="1"/>
          <p:nvPr/>
        </p:nvSpPr>
        <p:spPr>
          <a:xfrm>
            <a:off x="3430548" y="2606761"/>
            <a:ext cx="181331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pl-PL" sz="1600" dirty="0"/>
              <a:t> Październik 2020</a:t>
            </a:r>
          </a:p>
        </p:txBody>
      </p:sp>
      <p:pic>
        <p:nvPicPr>
          <p:cNvPr id="2" name="Imagen 4">
            <a:extLst>
              <a:ext uri="{FF2B5EF4-FFF2-40B4-BE49-F238E27FC236}">
                <a16:creationId xmlns:a16="http://schemas.microsoft.com/office/drawing/2014/main" id="{12C9C69B-7E2B-3817-4796-92CBF47EE7A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66" y="6314533"/>
            <a:ext cx="1170182" cy="441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850984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jd-podstawowy">
  <a:themeElements>
    <a:clrScheme name="GIG-kolorystyka">
      <a:dk1>
        <a:srgbClr val="484848"/>
      </a:dk1>
      <a:lt1>
        <a:srgbClr val="92D050"/>
      </a:lt1>
      <a:dk2>
        <a:srgbClr val="616161"/>
      </a:dk2>
      <a:lt2>
        <a:srgbClr val="C2C2C2"/>
      </a:lt2>
      <a:accent1>
        <a:srgbClr val="484848"/>
      </a:accent1>
      <a:accent2>
        <a:srgbClr val="C2C2C2"/>
      </a:accent2>
      <a:accent3>
        <a:srgbClr val="0084B4"/>
      </a:accent3>
      <a:accent4>
        <a:srgbClr val="858585"/>
      </a:accent4>
      <a:accent5>
        <a:srgbClr val="00B050"/>
      </a:accent5>
      <a:accent6>
        <a:srgbClr val="00B0F0"/>
      </a:accent6>
      <a:hlink>
        <a:srgbClr val="00B0F0"/>
      </a:hlink>
      <a:folHlink>
        <a:srgbClr val="0C0C0C"/>
      </a:folHlink>
    </a:clrScheme>
    <a:fontScheme name="Niestandardowy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SW-INNOWACJE-szablon.pptx" id="{809CB898-216C-40EB-A8AD-18824B4B0A03}" vid="{3A1B2ECF-281E-47DE-9280-496EF06E9AFC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1528</TotalTime>
  <Words>1283</Words>
  <Application>Microsoft Office PowerPoint</Application>
  <PresentationFormat>Personalizado</PresentationFormat>
  <Paragraphs>321</Paragraphs>
  <Slides>22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2" baseType="lpstr">
      <vt:lpstr>Arial</vt:lpstr>
      <vt:lpstr>Arial Narrow</vt:lpstr>
      <vt:lpstr>Calibri</vt:lpstr>
      <vt:lpstr>Comic Sans MS</vt:lpstr>
      <vt:lpstr>Open Sans</vt:lpstr>
      <vt:lpstr>Times New Roman</vt:lpstr>
      <vt:lpstr>Tw Cen MT</vt:lpstr>
      <vt:lpstr>Wingdings</vt:lpstr>
      <vt:lpstr>Wingdings 3</vt:lpstr>
      <vt:lpstr>slajd-podstawowy</vt:lpstr>
      <vt:lpstr>Presentación de PowerPoint</vt:lpstr>
      <vt:lpstr>OBIEKT BADAWCZY</vt:lpstr>
      <vt:lpstr>OPRACOWANIE SUBSTYTUTÓW GLEBOWYCH</vt:lpstr>
      <vt:lpstr>Badania FIZYKOCHEMICZNE Komponentów oraz SUBSTYTUTÓW GLEBOWYCH</vt:lpstr>
      <vt:lpstr>Badania FITOTOKSYCZNOŚCI SUBSTYTUTÓW GLEBOWYCH</vt:lpstr>
      <vt:lpstr>Opracowanie substytutów glebowych dla rekultywacji hałdy ZG janina</vt:lpstr>
      <vt:lpstr>Opracowana technologia rekultywacji</vt:lpstr>
      <vt:lpstr>Podział poligonu badawczego</vt:lpstr>
      <vt:lpstr>BUDOWA POLIGONU BADAWCZEGO</vt:lpstr>
      <vt:lpstr>Nasadzenia Roślinności</vt:lpstr>
      <vt:lpstr>Ocena wegetacji krzewiastej</vt:lpstr>
      <vt:lpstr>OCENA WEGETACJI siedlisk podmokłych   </vt:lpstr>
      <vt:lpstr>Presentación de PowerPoint</vt:lpstr>
      <vt:lpstr>PRZYKłady gatunków ROśLINNOŚCI SEGETALNEJ</vt:lpstr>
      <vt:lpstr>BADANIA PRÓBEK SUBSTYTUTÓW GLEBOWYCH PODCZAS WEGETACJI</vt:lpstr>
      <vt:lpstr>Ocena zawartości metali w PRóBkach podłoży GLEBOWYCH PODCZAS WEGETACJI</vt:lpstr>
      <vt:lpstr>EFEKTY REKULTWYACJI HAŁDY JANINA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Chamiga</dc:creator>
  <cp:lastModifiedBy>Krzemień Alicja</cp:lastModifiedBy>
  <cp:revision>135</cp:revision>
  <cp:lastPrinted>2023-05-31T15:04:55Z</cp:lastPrinted>
  <dcterms:created xsi:type="dcterms:W3CDTF">2018-08-09T11:29:59Z</dcterms:created>
  <dcterms:modified xsi:type="dcterms:W3CDTF">2023-05-31T20:48:27Z</dcterms:modified>
</cp:coreProperties>
</file>