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8" r:id="rId2"/>
    <p:sldId id="269" r:id="rId3"/>
    <p:sldId id="323" r:id="rId4"/>
    <p:sldId id="547" r:id="rId5"/>
    <p:sldId id="532" r:id="rId6"/>
    <p:sldId id="531" r:id="rId7"/>
    <p:sldId id="530" r:id="rId8"/>
    <p:sldId id="537" r:id="rId9"/>
    <p:sldId id="538" r:id="rId10"/>
    <p:sldId id="539" r:id="rId11"/>
    <p:sldId id="540" r:id="rId12"/>
    <p:sldId id="536" r:id="rId13"/>
    <p:sldId id="535" r:id="rId14"/>
    <p:sldId id="534" r:id="rId15"/>
    <p:sldId id="533" r:id="rId16"/>
    <p:sldId id="541" r:id="rId17"/>
    <p:sldId id="542" r:id="rId18"/>
    <p:sldId id="288" r:id="rId19"/>
  </p:sldIdLst>
  <p:sldSz cx="12168188" cy="6840538"/>
  <p:notesSz cx="6858000" cy="9144000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Wieckol" initials="A" lastIdx="1" clrIdx="0"/>
  <p:cmAuthor id="1" name="Pierzchała Łukasz" initials="PŁ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D22323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8" y="36"/>
      </p:cViewPr>
      <p:guideLst>
        <p:guide orient="horz" pos="2154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ktualne%201\Recovery\Task%205.3\Ranking%20of%20ES%20(Liczba%20osob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ktualne%201\Recovery\Task%205.3\Ranking%20of%20ES%20(Liczba%20osob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653237095363082"/>
          <c:y val="0.19895851560221639"/>
          <c:w val="0.46752318460192477"/>
          <c:h val="0.56006160688247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Arkusz1!$F$37</c:f>
              <c:strCache>
                <c:ptCount val="1"/>
                <c:pt idx="0">
                  <c:v>Liczba mieszkańców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Arkusz1!$E$38:$E$41</c:f>
              <c:strCache>
                <c:ptCount val="4"/>
                <c:pt idx="0">
                  <c:v>Regulacja temperatury/ Regulation of temperature </c:v>
                </c:pt>
                <c:pt idx="1">
                  <c:v>Oczyszczanie powietrza/ Air quality regulation</c:v>
                </c:pt>
                <c:pt idx="2">
                  <c:v>Regulacja odpływu wody/Water flow regulation  </c:v>
                </c:pt>
                <c:pt idx="3">
                  <c:v>Interakcja z naturą (referencyjna)/Interaction with nature (reference)</c:v>
                </c:pt>
              </c:strCache>
            </c:strRef>
          </c:cat>
          <c:val>
            <c:numRef>
              <c:f>Arkusz1!$F$38:$F$41</c:f>
              <c:numCache>
                <c:formatCode>General</c:formatCode>
                <c:ptCount val="4"/>
                <c:pt idx="0">
                  <c:v>136</c:v>
                </c:pt>
                <c:pt idx="1">
                  <c:v>396</c:v>
                </c:pt>
                <c:pt idx="2">
                  <c:v>1488</c:v>
                </c:pt>
                <c:pt idx="3">
                  <c:v>4056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F-45F7-B5F3-7D629575B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8293376"/>
        <c:axId val="882706112"/>
      </c:barChart>
      <c:catAx>
        <c:axId val="8482933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882706112"/>
        <c:crosses val="autoZero"/>
        <c:auto val="1"/>
        <c:lblAlgn val="ctr"/>
        <c:lblOffset val="100"/>
        <c:noMultiLvlLbl val="0"/>
      </c:catAx>
      <c:valAx>
        <c:axId val="8827061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Liczba mieszkańców/</a:t>
                </a:r>
                <a:r>
                  <a:rPr lang="pl-PL" sz="1400" b="1" i="0" dirty="0" err="1">
                    <a:effectLst/>
                  </a:rPr>
                  <a:t>number</a:t>
                </a:r>
                <a:r>
                  <a:rPr lang="pl-PL" sz="1400" b="1" i="0" dirty="0">
                    <a:effectLst/>
                  </a:rPr>
                  <a:t> of </a:t>
                </a:r>
                <a:r>
                  <a:rPr lang="pl-PL" sz="1400" b="1" i="0" dirty="0" err="1">
                    <a:effectLst/>
                  </a:rPr>
                  <a:t>residents</a:t>
                </a:r>
                <a:endParaRPr lang="pl-PL" sz="1400" b="1" i="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 dirty="0"/>
              </a:p>
            </c:rich>
          </c:tx>
          <c:layout>
            <c:manualLayout>
              <c:xMode val="edge"/>
              <c:yMode val="edge"/>
              <c:x val="0.49845646424065165"/>
              <c:y val="0.853263458505146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848293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F978-4B69-A30A-3709FFD12C5E}"/>
              </c:ext>
            </c:extLst>
          </c:dPt>
          <c:cat>
            <c:strRef>
              <c:f>Arkusz1!$E$28:$E$31</c:f>
              <c:strCache>
                <c:ptCount val="4"/>
                <c:pt idx="0">
                  <c:v>Regulacja temperatury/ Regulation of temperature </c:v>
                </c:pt>
                <c:pt idx="1">
                  <c:v>Oczyszczanie powietrza/ Air quality regulation</c:v>
                </c:pt>
                <c:pt idx="2">
                  <c:v>Regulacja odpływu wody/Water flow regulation  </c:v>
                </c:pt>
                <c:pt idx="3">
                  <c:v>Interakcja z naturą (referencyjna)/Interaction with nature (reference)</c:v>
                </c:pt>
              </c:strCache>
            </c:strRef>
          </c:cat>
          <c:val>
            <c:numRef>
              <c:f>Arkusz1!$F$28:$F$31</c:f>
              <c:numCache>
                <c:formatCode>General</c:formatCode>
                <c:ptCount val="4"/>
                <c:pt idx="0">
                  <c:v>3.3000000000000002E-2</c:v>
                </c:pt>
                <c:pt idx="1">
                  <c:v>0.09</c:v>
                </c:pt>
                <c:pt idx="2">
                  <c:v>0.37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78-4B69-A30A-3709FFD12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8233984"/>
        <c:axId val="882706688"/>
      </c:barChart>
      <c:catAx>
        <c:axId val="8482339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82706688"/>
        <c:crosses val="autoZero"/>
        <c:auto val="1"/>
        <c:lblAlgn val="l"/>
        <c:lblOffset val="100"/>
        <c:noMultiLvlLbl val="0"/>
      </c:catAx>
      <c:valAx>
        <c:axId val="882706688"/>
        <c:scaling>
          <c:orientation val="minMax"/>
          <c:max val="1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 dirty="0"/>
                  <a:t>Ranking względem usługi referencyjnej/</a:t>
                </a:r>
              </a:p>
              <a:p>
                <a:pPr>
                  <a:defRPr/>
                </a:pPr>
                <a:r>
                  <a:rPr lang="pl-PL" dirty="0"/>
                  <a:t>Rating </a:t>
                </a:r>
                <a:r>
                  <a:rPr lang="pl-PL" dirty="0" err="1"/>
                  <a:t>against</a:t>
                </a:r>
                <a:r>
                  <a:rPr lang="pl-PL" dirty="0"/>
                  <a:t> the </a:t>
                </a:r>
                <a:r>
                  <a:rPr lang="pl-PL" dirty="0" err="1"/>
                  <a:t>reference</a:t>
                </a:r>
                <a:r>
                  <a:rPr lang="pl-PL" dirty="0"/>
                  <a:t> ES (benchmark)</a:t>
                </a:r>
              </a:p>
            </c:rich>
          </c:tx>
          <c:layout>
            <c:manualLayout>
              <c:xMode val="edge"/>
              <c:yMode val="edge"/>
              <c:x val="0.3749731089778745"/>
              <c:y val="0.845829244357212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48233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pPr/>
              <a:t>01.06.2023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pPr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360000" y="1713186"/>
            <a:ext cx="11808188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74172" y="2666109"/>
            <a:ext cx="7783174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74172" y="1894429"/>
            <a:ext cx="8414207" cy="477390"/>
          </a:xfrm>
        </p:spPr>
        <p:txBody>
          <a:bodyPr>
            <a:normAutofit/>
          </a:bodyPr>
          <a:lstStyle>
            <a:lvl1pPr algn="l">
              <a:defRPr sz="2300"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2000"/>
            <a:ext cx="11572767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1" y="2048952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4C546E-5355-4CA6-80D6-E6A50873F821}" type="slidenum">
              <a:rPr lang="pl-PL" smtClean="0"/>
              <a:pPr algn="ctr"/>
              <a:t>‹Nº›</a:t>
            </a:fld>
            <a:endParaRPr lang="pl-P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333400" y="2018809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0841"/>
            <a:ext cx="11572766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1999"/>
            <a:ext cx="11532527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00" y="1677756"/>
            <a:ext cx="11532528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0372" y="3338771"/>
            <a:ext cx="6495393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5612192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 userDrawn="1"/>
        </p:nvSpPr>
        <p:spPr>
          <a:xfrm>
            <a:off x="505661" y="1842353"/>
            <a:ext cx="5717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b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4919644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2614" y="2125001"/>
            <a:ext cx="10342960" cy="14662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5228" y="3876306"/>
            <a:ext cx="8517732" cy="1748137"/>
          </a:xfrm>
        </p:spPr>
        <p:txBody>
          <a:bodyPr/>
          <a:lstStyle>
            <a:lvl1pPr marL="0" indent="0" algn="ctr">
              <a:buNone/>
              <a:defRPr/>
            </a:lvl1pPr>
            <a:lvl2pPr marL="456011" indent="0" algn="ctr">
              <a:buNone/>
              <a:defRPr/>
            </a:lvl2pPr>
            <a:lvl3pPr marL="912023" indent="0" algn="ctr">
              <a:buNone/>
              <a:defRPr/>
            </a:lvl3pPr>
            <a:lvl4pPr marL="1368034" indent="0" algn="ctr">
              <a:buNone/>
              <a:defRPr/>
            </a:lvl4pPr>
            <a:lvl5pPr marL="1824045" indent="0" algn="ctr">
              <a:buNone/>
              <a:defRPr/>
            </a:lvl5pPr>
            <a:lvl6pPr marL="2280056" indent="0" algn="ctr">
              <a:buNone/>
              <a:defRPr/>
            </a:lvl6pPr>
            <a:lvl7pPr marL="2736068" indent="0" algn="ctr">
              <a:buNone/>
              <a:defRPr/>
            </a:lvl7pPr>
            <a:lvl8pPr marL="3192079" indent="0" algn="ctr">
              <a:buNone/>
              <a:defRPr/>
            </a:lvl8pPr>
            <a:lvl9pPr marL="364809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8409" y="6229324"/>
            <a:ext cx="2839244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fld id="{1002D23C-312C-43B8-A33A-8E05E56F8C6E}" type="datetime1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01.06.2023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7464" y="6229324"/>
            <a:ext cx="3853260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04AB-23F0-4BC7-8BAB-079194295CE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56734"/>
            <a:ext cx="11311809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464561"/>
            <a:ext cx="803112" cy="27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fld id="{31B4D6F8-D4B1-4E16-8448-CA8AFCB10A8A}" type="slidenum">
              <a:rPr lang="pl-PL" smtClean="0"/>
              <a:pPr algn="ctr"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3" r:id="rId7"/>
    <p:sldLayoutId id="2147483674" r:id="rId8"/>
  </p:sldLayoutIdLst>
  <p:transition spd="slow">
    <p:push dir="u"/>
  </p:transition>
  <p:hf hdr="0" dt="0"/>
  <p:txStyles>
    <p:titleStyle>
      <a:lvl1pPr algn="l" defTabSz="912114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1" indent="-91211" algn="l" defTabSz="912114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13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5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36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7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97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11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5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11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50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2" y="1545112"/>
            <a:ext cx="3333198" cy="12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50404" y="3278038"/>
            <a:ext cx="11417784" cy="194905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Site specific challenges within the project: Poland,</a:t>
            </a:r>
            <a:r>
              <a:rPr lang="pl-PL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Region of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Małopolska</a:t>
            </a:r>
            <a:br>
              <a:rPr lang="pl-PL" b="1" dirty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pl-PL" b="1" dirty="0">
                <a:cs typeface="Times New Roman" panose="02020603050405020304" pitchFamily="18" charset="0"/>
              </a:rPr>
              <a:t>Wyzwania związane z realizacją projektu: Polska, Małopolska</a:t>
            </a:r>
            <a:endParaRPr lang="pl-PL" sz="2800" b="1" dirty="0"/>
          </a:p>
        </p:txBody>
      </p:sp>
      <p:sp>
        <p:nvSpPr>
          <p:cNvPr id="4" name="Prostokąt 3"/>
          <p:cNvSpPr/>
          <p:nvPr/>
        </p:nvSpPr>
        <p:spPr>
          <a:xfrm>
            <a:off x="1897037" y="5106299"/>
            <a:ext cx="8611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</a:rPr>
              <a:t>847205-RECOVERY-RFCS-2018 07/2019 - 06/2023</a:t>
            </a:r>
          </a:p>
          <a:p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</a:rPr>
              <a:t>www.recoveryproject.eu</a:t>
            </a:r>
            <a:endParaRPr lang="pl-PL" sz="1800" dirty="0"/>
          </a:p>
          <a:p>
            <a:pPr algn="ctr"/>
            <a:endParaRPr lang="pl-PL" sz="1800" dirty="0"/>
          </a:p>
        </p:txBody>
      </p:sp>
      <p:sp>
        <p:nvSpPr>
          <p:cNvPr id="2" name="Prostokąt 6">
            <a:extLst>
              <a:ext uri="{FF2B5EF4-FFF2-40B4-BE49-F238E27FC236}">
                <a16:creationId xmlns:a16="http://schemas.microsoft.com/office/drawing/2014/main" id="{F75A049B-8C9B-7DA1-93A1-5E91D0C46F97}"/>
              </a:ext>
            </a:extLst>
          </p:cNvPr>
          <p:cNvSpPr/>
          <p:nvPr/>
        </p:nvSpPr>
        <p:spPr>
          <a:xfrm>
            <a:off x="7711490" y="5716822"/>
            <a:ext cx="4358932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000" b="1" dirty="0">
                <a:latin typeface="Calibri" panose="020F0502020204030204" pitchFamily="34" charset="0"/>
              </a:rPr>
              <a:t>Kierownik projektu:</a:t>
            </a:r>
          </a:p>
          <a:p>
            <a:r>
              <a:rPr lang="pl-PL" sz="2000" b="1" dirty="0">
                <a:latin typeface="Calibri" panose="020F0502020204030204" pitchFamily="34" charset="0"/>
              </a:rPr>
              <a:t>Dr Łukasz Pierzchała</a:t>
            </a: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3F90A-ECC1-1EF8-3BC0-1BCAF423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40" y="5608592"/>
            <a:ext cx="1134170" cy="70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id="{66B4E8CB-0339-B3BB-50C8-580EF7AED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91" y="5567964"/>
            <a:ext cx="1120525" cy="11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2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 lnSpcReduction="100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Scenariusz I zagospodarowania zwałowiska</a:t>
            </a:r>
            <a:br>
              <a:rPr lang="pl-PL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09" y="1347481"/>
            <a:ext cx="8868382" cy="46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269824" y="521998"/>
            <a:ext cx="8645576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 lnSpcReduction="100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Scenariusz  II zagospodarowania zwałowiska</a:t>
            </a:r>
            <a:br>
              <a:rPr lang="pl-PL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70" y="1224794"/>
            <a:ext cx="6634570" cy="47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2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0000" lnSpcReduction="100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Scenariusz  III zagospodarowania zwałowiska</a:t>
            </a:r>
            <a:br>
              <a:rPr lang="pl-PL"/>
            </a:br>
            <a:endParaRPr lang="pl-PL" dirty="0"/>
          </a:p>
        </p:txBody>
      </p:sp>
      <p:sp>
        <p:nvSpPr>
          <p:cNvPr id="7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/>
          <a:p>
            <a:fld id="{31B4D6F8-D4B1-4E16-8448-CA8AFCB10A8A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68" y="1098702"/>
            <a:ext cx="8468572" cy="464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360000" y="356922"/>
            <a:ext cx="9519496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75000" lnSpcReduction="200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2800" dirty="0"/>
              <a:t>OCENA Potencjału Do Świadczenia Usług EKOSYSTEMOWYCH </a:t>
            </a:r>
            <a:br>
              <a:rPr lang="pl-PL" sz="2800" dirty="0"/>
            </a:br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49455"/>
              </p:ext>
            </p:extLst>
          </p:nvPr>
        </p:nvGraphicFramePr>
        <p:xfrm>
          <a:off x="1591828" y="1008739"/>
          <a:ext cx="8562107" cy="5638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1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71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Typ pokrycia terenu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Usługi ekosystemowe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Powierzchnia</a:t>
                      </a:r>
                      <a:r>
                        <a:rPr lang="en-GB" sz="900" dirty="0">
                          <a:effectLst/>
                        </a:rPr>
                        <a:t> [ha]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Udział</a:t>
                      </a:r>
                      <a:r>
                        <a:rPr lang="en-GB" sz="900" dirty="0">
                          <a:effectLst/>
                        </a:rPr>
                        <a:t> [%]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5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2.2.1.3 </a:t>
                      </a:r>
                      <a:r>
                        <a:rPr lang="en-GB" sz="1000" dirty="0" err="1">
                          <a:effectLst/>
                        </a:rPr>
                        <a:t>Retencja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wód</a:t>
                      </a:r>
                      <a:r>
                        <a:rPr lang="pl-PL" sz="1000" dirty="0">
                          <a:effectLst/>
                        </a:rPr>
                        <a:t> (</a:t>
                      </a:r>
                      <a:r>
                        <a:rPr lang="pl-PL" sz="1000" dirty="0" err="1">
                          <a:effectLst/>
                        </a:rPr>
                        <a:t>Flow</a:t>
                      </a:r>
                      <a:r>
                        <a:rPr lang="pl-PL" sz="1000" dirty="0">
                          <a:effectLst/>
                        </a:rPr>
                        <a:t> </a:t>
                      </a:r>
                      <a:r>
                        <a:rPr lang="pl-PL" sz="1000" dirty="0" err="1">
                          <a:effectLst/>
                        </a:rPr>
                        <a:t>regulation</a:t>
                      </a:r>
                      <a:r>
                        <a:rPr lang="pl-PL" sz="1000" dirty="0">
                          <a:effectLst/>
                        </a:rPr>
                        <a:t>)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2.3.5.2</a:t>
                      </a:r>
                      <a:r>
                        <a:rPr lang="pl-PL" sz="1000" dirty="0">
                          <a:effectLst/>
                        </a:rPr>
                        <a:t> Oczyszczanie powietrza (</a:t>
                      </a:r>
                      <a:r>
                        <a:rPr lang="pl-PL" sz="1000" dirty="0" err="1">
                          <a:effectLst/>
                        </a:rPr>
                        <a:t>Air</a:t>
                      </a:r>
                      <a:r>
                        <a:rPr lang="pl-PL" sz="1000" dirty="0">
                          <a:effectLst/>
                        </a:rPr>
                        <a:t> </a:t>
                      </a:r>
                      <a:r>
                        <a:rPr lang="pl-PL" sz="1000" dirty="0" err="1">
                          <a:effectLst/>
                        </a:rPr>
                        <a:t>quality</a:t>
                      </a:r>
                      <a:r>
                        <a:rPr lang="pl-PL" sz="1000" dirty="0">
                          <a:effectLst/>
                        </a:rPr>
                        <a:t> </a:t>
                      </a:r>
                      <a:r>
                        <a:rPr lang="pl-PL" sz="1000" dirty="0" err="1">
                          <a:effectLst/>
                        </a:rPr>
                        <a:t>regulaion</a:t>
                      </a:r>
                      <a:r>
                        <a:rPr lang="pl-PL" sz="1000" dirty="0">
                          <a:effectLst/>
                        </a:rPr>
                        <a:t>)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2.2.6.2 </a:t>
                      </a:r>
                      <a:r>
                        <a:rPr lang="en-GB" sz="1000" dirty="0" err="1">
                          <a:effectLst/>
                        </a:rPr>
                        <a:t>Regulacja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temperatury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3.1.1.2 </a:t>
                      </a:r>
                      <a:r>
                        <a:rPr lang="pl-PL" sz="1000" dirty="0">
                          <a:effectLst/>
                        </a:rPr>
                        <a:t>Zapewnienie mieszkańcom interakcji z przyrodą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4.3.2.4</a:t>
                      </a:r>
                      <a:r>
                        <a:rPr lang="pl-PL" sz="1000" baseline="0" dirty="0">
                          <a:effectLst/>
                        </a:rPr>
                        <a:t> Energia ze słońca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5.1.1.2</a:t>
                      </a:r>
                      <a:r>
                        <a:rPr lang="pl-PL" sz="1000" dirty="0">
                          <a:effectLst/>
                        </a:rPr>
                        <a:t> Neutralizacja odpadów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pl-PL" sz="1000" dirty="0">
                          <a:effectLst/>
                        </a:rPr>
                        <a:t>(</a:t>
                      </a:r>
                      <a:r>
                        <a:rPr lang="en-GB" sz="1000" dirty="0">
                          <a:effectLst/>
                        </a:rPr>
                        <a:t>Mediation of waste</a:t>
                      </a:r>
                      <a:r>
                        <a:rPr lang="pl-PL" sz="1000" dirty="0">
                          <a:effectLst/>
                        </a:rPr>
                        <a:t>)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vert="vert27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Stan aktualny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Składowisko odpadów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68,5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Scenariusz 1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Wody powierzchniowe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15,72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22,9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Zieleń urządzona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5,52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8,1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Zakrzewienia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19,96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29,1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620">
                <a:tc>
                  <a:txBody>
                    <a:bodyPr/>
                    <a:lstStyle/>
                    <a:p>
                      <a:pPr marL="0" algn="just" defTabSz="91211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</a:t>
                      </a:r>
                      <a:r>
                        <a:rPr lang="pl-PL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-naturalna roślinność niska</a:t>
                      </a: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19,97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29,1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Tereny rekreacyjne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7,34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10,7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Średnia ważona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9,36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0,66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7,07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6,70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Scenariusz II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Składowisko odpadów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11,99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17,5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Farma </a:t>
                      </a:r>
                      <a:r>
                        <a:rPr lang="pl-PL" sz="900" dirty="0" err="1">
                          <a:effectLst/>
                        </a:rPr>
                        <a:t>fotowltaiczna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50,1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73,1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Tereny usługowo-przemysłowe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6,42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9,4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Średnia ważona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2,26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6,58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1,75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Scenariusz III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Zieleń urządzona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7,36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10,7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Tereny usługowo-przemysłowe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4,45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6,5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Zakrzewienia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18,97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27,7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Farma </a:t>
                      </a:r>
                      <a:r>
                        <a:rPr lang="pl-PL" sz="900" dirty="0" err="1">
                          <a:effectLst/>
                        </a:rPr>
                        <a:t>fotowltaiczna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4,55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6,6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Tereny rekreacyjne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6,14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Wody powierzchniowe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9,96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14,5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22620">
                <a:tc>
                  <a:txBody>
                    <a:bodyPr/>
                    <a:lstStyle/>
                    <a:p>
                      <a:pPr marL="0" algn="just" defTabSz="91211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</a:t>
                      </a:r>
                      <a:r>
                        <a:rPr lang="pl-PL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-naturalna roślinność niska</a:t>
                      </a: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17,09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24,9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1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Średnia ważona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8,747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0,91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6,83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5,57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0,67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0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4" marR="31624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9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655718"/>
              </p:ext>
            </p:extLst>
          </p:nvPr>
        </p:nvGraphicFramePr>
        <p:xfrm>
          <a:off x="360001" y="1123122"/>
          <a:ext cx="9092112" cy="5019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ytuł 2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Ocena Znaczenia USŁUG EKOSYSTEMOWY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5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269824" y="521999"/>
            <a:ext cx="9334604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00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/>
              <a:t>RANKING Usług  Regulacyjnych i Kulturowych</a:t>
            </a:r>
            <a:br>
              <a:rPr lang="pl-PL" sz="2800" dirty="0"/>
            </a:b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784475"/>
              </p:ext>
            </p:extLst>
          </p:nvPr>
        </p:nvGraphicFramePr>
        <p:xfrm>
          <a:off x="606408" y="1888019"/>
          <a:ext cx="6600716" cy="388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ole tekstowe 1"/>
          <p:cNvSpPr txBox="1"/>
          <p:nvPr/>
        </p:nvSpPr>
        <p:spPr>
          <a:xfrm>
            <a:off x="7103614" y="2181749"/>
            <a:ext cx="241911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1400 Euro/ha/rok</a:t>
            </a:r>
          </a:p>
        </p:txBody>
      </p:sp>
      <p:sp>
        <p:nvSpPr>
          <p:cNvPr id="7" name="pole tekstowe 13"/>
          <p:cNvSpPr txBox="1"/>
          <p:nvPr/>
        </p:nvSpPr>
        <p:spPr>
          <a:xfrm>
            <a:off x="7103614" y="2835217"/>
            <a:ext cx="241911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513 Euro/ha/rok</a:t>
            </a:r>
          </a:p>
        </p:txBody>
      </p:sp>
      <p:sp>
        <p:nvSpPr>
          <p:cNvPr id="8" name="pole tekstowe 15"/>
          <p:cNvSpPr txBox="1"/>
          <p:nvPr/>
        </p:nvSpPr>
        <p:spPr>
          <a:xfrm>
            <a:off x="7103614" y="3512913"/>
            <a:ext cx="241911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136 Euro/ha/rok</a:t>
            </a:r>
          </a:p>
        </p:txBody>
      </p:sp>
      <p:sp>
        <p:nvSpPr>
          <p:cNvPr id="9" name="pole tekstowe 16"/>
          <p:cNvSpPr txBox="1"/>
          <p:nvPr/>
        </p:nvSpPr>
        <p:spPr>
          <a:xfrm>
            <a:off x="7185318" y="4166381"/>
            <a:ext cx="241911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47 Euro/ha/rok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9582621" y="2835217"/>
            <a:ext cx="2223686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Koszt usługi wodnej</a:t>
            </a:r>
          </a:p>
        </p:txBody>
      </p:sp>
      <p:cxnSp>
        <p:nvCxnSpPr>
          <p:cNvPr id="12" name="Łącznik prosty ze strzałką 11"/>
          <p:cNvCxnSpPr>
            <a:endCxn id="7" idx="3"/>
          </p:cNvCxnSpPr>
          <p:nvPr/>
        </p:nvCxnSpPr>
        <p:spPr>
          <a:xfrm>
            <a:off x="8942836" y="3019562"/>
            <a:ext cx="5798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/>
              <a:t>Porównanie Efektywności Scenariuszy Zagospodarowania</a:t>
            </a:r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39104"/>
              </p:ext>
            </p:extLst>
          </p:nvPr>
        </p:nvGraphicFramePr>
        <p:xfrm>
          <a:off x="3099274" y="1418896"/>
          <a:ext cx="6603999" cy="4596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1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94">
                <a:tc gridSpan="3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effectLst/>
                        </a:rPr>
                        <a:t>Scenariusze zagospodarowania</a:t>
                      </a:r>
                      <a:endParaRPr lang="pl-P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/>
                </a:tc>
                <a:tc h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80">
                <a:tc>
                  <a:txBody>
                    <a:bodyPr/>
                    <a:lstStyle/>
                    <a:p>
                      <a:pPr marL="71755" marR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31686" marR="31686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31686" marR="31686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31686" marR="31686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50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Koszty inwestycyjne [EURO/Investment</a:t>
                      </a:r>
                      <a:r>
                        <a:rPr lang="pl-PL" sz="1800" baseline="0" dirty="0">
                          <a:effectLst/>
                        </a:rPr>
                        <a:t> </a:t>
                      </a:r>
                      <a:r>
                        <a:rPr lang="pl-PL" sz="1800" baseline="0" dirty="0" err="1">
                          <a:effectLst/>
                        </a:rPr>
                        <a:t>cost</a:t>
                      </a:r>
                      <a:r>
                        <a:rPr lang="pl-PL" sz="1800" baseline="0" dirty="0">
                          <a:effectLst/>
                        </a:rPr>
                        <a:t> </a:t>
                      </a:r>
                      <a:r>
                        <a:rPr lang="pl-PL" sz="1800" dirty="0">
                          <a:effectLst/>
                        </a:rPr>
                        <a:t>[EURO]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98">
                <a:tc>
                  <a:txBody>
                    <a:bodyPr/>
                    <a:lstStyle/>
                    <a:p>
                      <a:pPr marL="0" algn="ctr" defTabSz="91209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7 890 071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35 223 251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10 627 896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5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Koszty utrzymaniowe[EURO/rok]/</a:t>
                      </a:r>
                      <a:r>
                        <a:rPr lang="pl-PL" sz="2000" b="1" kern="1200" baseline="0" dirty="0" err="1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Maintenance</a:t>
                      </a:r>
                      <a:r>
                        <a:rPr lang="pl-PL" sz="20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000" b="1" kern="1200" baseline="0" dirty="0" err="1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cost</a:t>
                      </a:r>
                      <a:r>
                        <a:rPr lang="pl-PL" sz="20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[EURO/</a:t>
                      </a:r>
                      <a:r>
                        <a:rPr lang="pl-PL" sz="2000" b="1" kern="1200" baseline="0" dirty="0" err="1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year</a:t>
                      </a:r>
                      <a:r>
                        <a:rPr lang="pl-PL" sz="20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686" marR="31686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686" marR="31686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87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182 085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345 139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194 483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078">
                <a:tc gridSpan="3">
                  <a:txBody>
                    <a:bodyPr/>
                    <a:lstStyle/>
                    <a:p>
                      <a:pPr marL="0" marR="0" indent="0" algn="ctr" defTabSz="91209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Przychody </a:t>
                      </a:r>
                      <a:r>
                        <a:rPr lang="pl-PL" sz="18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[EURO/rok]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pl-PL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Incomes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[Euro/</a:t>
                      </a:r>
                      <a:r>
                        <a:rPr lang="pl-PL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686" marR="31686" marT="0" marB="0" anchor="b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686" marR="31686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0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5 392 133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309</a:t>
                      </a: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855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606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Monetarna </a:t>
                      </a:r>
                      <a:r>
                        <a:rPr lang="pl-PL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wartość usług ekosystemowych </a:t>
                      </a:r>
                      <a:r>
                        <a:rPr lang="pl-PL" sz="2000" b="1" kern="1200" baseline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[EURO/rok]</a:t>
                      </a:r>
                      <a:r>
                        <a:rPr lang="pl-PL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pl-PL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l-PL" sz="2000" baseline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Monetary</a:t>
                      </a:r>
                      <a:r>
                        <a:rPr lang="pl-PL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000" baseline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</a:t>
                      </a:r>
                      <a:r>
                        <a:rPr lang="pl-PL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of ES   [</a:t>
                      </a:r>
                      <a:r>
                        <a:rPr lang="pl-PL" sz="2000" dirty="0">
                          <a:effectLst/>
                        </a:rPr>
                        <a:t>EURO/</a:t>
                      </a:r>
                      <a:r>
                        <a:rPr lang="pl-PL" sz="2000" dirty="0" err="1">
                          <a:effectLst/>
                        </a:rPr>
                        <a:t>year</a:t>
                      </a:r>
                      <a:r>
                        <a:rPr lang="pl-PL" sz="2000" dirty="0">
                          <a:effectLst/>
                        </a:rPr>
                        <a:t>]</a:t>
                      </a: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2000" b="1" kern="12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2000" b="1" kern="12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60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110 925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34 650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98 925</a:t>
                      </a:r>
                    </a:p>
                  </a:txBody>
                  <a:tcPr marL="31686" marR="31686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6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/>
              <a:t>PODSUMOWANIE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74964" y="1129145"/>
            <a:ext cx="8139546" cy="5569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Generowanie alternatywnych scenariuszy zagospodarowania terenów </a:t>
            </a:r>
            <a:r>
              <a:rPr lang="pl-PL" sz="2000" dirty="0" err="1"/>
              <a:t>pogórniczych</a:t>
            </a:r>
            <a:r>
              <a:rPr lang="pl-PL" sz="2000" dirty="0"/>
              <a:t> pozwala na porównanie efektywności środowiskowej, gospodarczej i społecznej planowanych działań naprawczych.</a:t>
            </a:r>
          </a:p>
          <a:p>
            <a:endParaRPr lang="pl-PL" sz="2000" dirty="0"/>
          </a:p>
          <a:p>
            <a:r>
              <a:rPr lang="pl-PL" sz="2000" dirty="0"/>
              <a:t>Uwzględnienie wyceny usług ekosystemowych zapewnia skwantyfikowanie korzyści generowanych przez zielono-niebieską infrastrukturę (biologiczną okrywę terenu).</a:t>
            </a:r>
          </a:p>
          <a:p>
            <a:endParaRPr lang="pl-PL" sz="2000" dirty="0"/>
          </a:p>
          <a:p>
            <a:r>
              <a:rPr lang="pl-PL" sz="2000" dirty="0"/>
              <a:t>Oprócz aspektów ekonomicznych ważnym kryterium wyboru docelowego sposobu zagospodarowania powinno być długoterminowa poprawa jakości życia mieszkańców terenów </a:t>
            </a:r>
            <a:r>
              <a:rPr lang="pl-PL" sz="2000" dirty="0" err="1"/>
              <a:t>pogórniczych</a:t>
            </a:r>
            <a:r>
              <a:rPr lang="pl-PL" sz="2000" dirty="0"/>
              <a:t>.</a:t>
            </a:r>
          </a:p>
          <a:p>
            <a:endParaRPr lang="pl-PL" sz="2000" dirty="0"/>
          </a:p>
          <a:p>
            <a:r>
              <a:rPr lang="pl-PL" sz="2000" dirty="0"/>
              <a:t>Opracowana metoda wpisuje się w wyzwania związane z obecną transformacją gospodarki. </a:t>
            </a:r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pic>
        <p:nvPicPr>
          <p:cNvPr id="1028" name="Picture 4" descr="Raising the next generation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52" y="1930691"/>
            <a:ext cx="3275457" cy="217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411168" y="3754717"/>
            <a:ext cx="1518364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://www.wellbeing.com.au</a:t>
            </a:r>
            <a:r>
              <a:rPr lang="pl-PL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8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728183" y="3791997"/>
            <a:ext cx="11208533" cy="11909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dirty="0">
                <a:solidFill>
                  <a:schemeClr val="tx1"/>
                </a:solidFill>
              </a:rPr>
              <a:t>Dziękuję za uwagę!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379239" y="4508845"/>
            <a:ext cx="7906423" cy="36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02" tIns="45601" rIns="91202" bIns="4560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800" b="1" dirty="0"/>
          </a:p>
        </p:txBody>
      </p:sp>
      <p:sp>
        <p:nvSpPr>
          <p:cNvPr id="10" name="Prostokąt 9"/>
          <p:cNvSpPr/>
          <p:nvPr/>
        </p:nvSpPr>
        <p:spPr>
          <a:xfrm>
            <a:off x="6863802" y="6019256"/>
            <a:ext cx="4577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sz="2000" b="1" dirty="0">
                <a:latin typeface="Calibri" panose="020F0502020204030204" pitchFamily="34" charset="0"/>
              </a:rPr>
              <a:t>Łukasz Pierzchała</a:t>
            </a:r>
            <a:endParaRPr lang="pl-PL" b="1" dirty="0"/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2379238" y="5110537"/>
            <a:ext cx="8166234" cy="781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</a:rPr>
              <a:t>Grant Agreement No. 847205-RECOVERY-RFCS-2018 07/2019 - 06/2023</a:t>
            </a:r>
          </a:p>
        </p:txBody>
      </p:sp>
      <p:pic>
        <p:nvPicPr>
          <p:cNvPr id="7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2" y="1545112"/>
            <a:ext cx="3333198" cy="12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Symbol zastępczy numeru slajdu 3"/>
          <p:cNvSpPr txBox="1">
            <a:spLocks/>
          </p:cNvSpPr>
          <p:nvPr/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97" name="Tytuł 1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Wstęp</a:t>
            </a:r>
            <a:endParaRPr lang="pl-PL" dirty="0"/>
          </a:p>
        </p:txBody>
      </p:sp>
      <p:sp>
        <p:nvSpPr>
          <p:cNvPr id="98" name="Prostokąt 97"/>
          <p:cNvSpPr/>
          <p:nvPr/>
        </p:nvSpPr>
        <p:spPr>
          <a:xfrm>
            <a:off x="288946" y="1537853"/>
            <a:ext cx="8810665" cy="39613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Rekultywacja jest ważną elementem procesów transformacji regionów </a:t>
            </a:r>
            <a:r>
              <a:rPr lang="pl-PL" dirty="0" err="1"/>
              <a:t>pogórniczych</a:t>
            </a:r>
            <a:r>
              <a:rPr lang="pl-PL" dirty="0"/>
              <a:t>;</a:t>
            </a:r>
          </a:p>
          <a:p>
            <a:endParaRPr lang="pl-PL" dirty="0"/>
          </a:p>
          <a:p>
            <a:r>
              <a:rPr lang="pl-PL" dirty="0"/>
              <a:t>Zakłada kompensacje niekorzystnych zmian i oddziaływań powodowanych działalność górniczą; </a:t>
            </a:r>
          </a:p>
          <a:p>
            <a:endParaRPr lang="pl-PL" dirty="0"/>
          </a:p>
          <a:p>
            <a:r>
              <a:rPr lang="pl-PL" dirty="0"/>
              <a:t>Powinna umożliwiać ponowne atrakcyjne zagospodarowanie i wykorzystanie przekształconego terenu;</a:t>
            </a:r>
          </a:p>
          <a:p>
            <a:endParaRPr lang="pl-PL" dirty="0"/>
          </a:p>
          <a:p>
            <a:r>
              <a:rPr lang="pl-PL" dirty="0"/>
              <a:t>Jak oceniać efektywność  procesów rekultywacyjnych?</a:t>
            </a:r>
          </a:p>
          <a:p>
            <a:endParaRPr lang="pl-PL" dirty="0"/>
          </a:p>
          <a:p>
            <a:r>
              <a:rPr lang="pl-PL" dirty="0"/>
              <a:t>WYZWANIE</a:t>
            </a:r>
          </a:p>
          <a:p>
            <a:r>
              <a:rPr lang="pl-PL" dirty="0"/>
              <a:t>Brak kompleksowych metod oceny środowiskowej społecznej i gospodarczej efektywności rekultywacji terenów </a:t>
            </a:r>
            <a:r>
              <a:rPr lang="pl-PL" dirty="0" err="1"/>
              <a:t>pogórniczych</a:t>
            </a:r>
            <a:r>
              <a:rPr lang="pl-PL" dirty="0"/>
              <a:t>.</a:t>
            </a:r>
          </a:p>
          <a:p>
            <a:r>
              <a:rPr lang="pl-PL" dirty="0"/>
              <a:t> </a:t>
            </a:r>
          </a:p>
        </p:txBody>
      </p:sp>
      <p:pic>
        <p:nvPicPr>
          <p:cNvPr id="99" name="Picture 2" descr="C:\Users\AWieckol\Downloads\IMG_20201115_163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623" y="990042"/>
            <a:ext cx="2050504" cy="48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0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Zwałowisko </a:t>
            </a:r>
            <a:r>
              <a:rPr lang="pl-PL" dirty="0" err="1"/>
              <a:t>JAnina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6032" y="1047576"/>
            <a:ext cx="11549281" cy="185092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210" indent="-91210" algn="l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4508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794" b="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6929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286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528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2098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803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3091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59027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/>
              <a:t>Składowisko odpadów wydobywczych Zakładu Górniczego Janina w Libiążu, jest własnością Tauron wydobycie S.A. Obszar zajmuje powierzchnię 75 hektarów i osiąga wysokość 35 m</a:t>
            </a:r>
          </a:p>
        </p:txBody>
      </p:sp>
      <p:pic>
        <p:nvPicPr>
          <p:cNvPr id="6" name="Obraz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6" y="2166564"/>
            <a:ext cx="4437380" cy="326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AWieckol\Desktop\Moje dokumenty\RECOVERY\Fotki z hałdy\dron\DJI_0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r="-1"/>
          <a:stretch/>
        </p:blipFill>
        <p:spPr bwMode="auto">
          <a:xfrm>
            <a:off x="4784406" y="2280146"/>
            <a:ext cx="2724085" cy="15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Wieckol\Desktop\Moje dokumenty\RECOVERY\Fotki z hałdy\dron\DJI_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04" y="3876975"/>
            <a:ext cx="4453587" cy="25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3.googleusercontent.com/k2idoN_N-tVNPVzV738yw89Q-iLamXQMK38__OujNVwzi-quRrLjt1I1P3qT2bEugNsEYi8WSlk9d7sM33CTb0SPgMpHidRFemnXllVOZrIKwcESqy50fHt3LZN_InnmKc-5o0sSPuLJ1llmyxHkOaN8jFzux0uG052cZ6XI_1Nwid3FGai2B8OcLd-JjlpLDXGR5YtK-oSkXRaigSmudODE4tkichIlHElHu1G0xzddz6uLXbdA-B_9vqRi2hBxJeKJkNn_iwg2VaUkPfc0-_7ZwZGEr20vIlG2WCh4sOPVVUd3LWa7sSvDUyqHFFxQSwGMkdMb6_7nVHhRlqda-n2rjTdyczsY450lib2WLj2zjqwussSBtCGbJlP1KaAEq2VHfFgrpfh4BhVIY3XwUzqc7XdbG45bcD4_wZVBMacD4eXGTZO40Z-QgXDH6E_1diO1lJaNnG898KOf8DdmIRxizFYpuuZk-M_PXwoGbazvexVZ0Wg9Gx-UpvgQQpwWTZVQS0_t21bz9Jsv9PL8T2NzsKDkK3-ZG16f4W217aKmO_sTxC2IDOeczLQ0AZmdSkY6l9GHbf_ShK0ULexv1UEjK_Btcq2BRZ_lGPToznCxXUhejBS2IcEimx4Cc6CYVlM80Ea26CAYwYaX3xo-1SDZ3DbYuXCGjmra-Lb-WtrsUq5BAHMDFpcrwdwu-e7oSS_u3ioRK1mGA15lj5eA2hEDuI5uqnenENy2ZxAqJCmvUXVRTnagOznGUi1apFViK5w9k8K0XWM1_hZn6QVXst9kd-rvQbPqPbD7OMxRNE9ov44lvNp1faeluwIwkZuZT6KgbpTwC_3JXCw9f7G3yUqYWxaXBo9s7jN_bDCtgwIEseq-sfwzwXkF4guzX_gKphdT3OjVy09WSJVWKwGZB1epeeNYvKXFr3IsL-cLLaLd=w1654-h930-no?authuser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7"/>
          <a:stretch/>
        </p:blipFill>
        <p:spPr bwMode="auto">
          <a:xfrm>
            <a:off x="7660256" y="4519837"/>
            <a:ext cx="2734574" cy="16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699BA9BB-FE87-492C-B63F-A45FB284F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56" y="2280146"/>
            <a:ext cx="3815751" cy="21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2"/>
          <p:cNvSpPr txBox="1">
            <a:spLocks/>
          </p:cNvSpPr>
          <p:nvPr/>
        </p:nvSpPr>
        <p:spPr>
          <a:xfrm>
            <a:off x="641866" y="220158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OBIEKT BADAWCZY</a:t>
            </a:r>
          </a:p>
        </p:txBody>
      </p:sp>
      <p:sp>
        <p:nvSpPr>
          <p:cNvPr id="11" name="Symbol zastępczy numeru slajdu 3"/>
          <p:cNvSpPr txBox="1">
            <a:spLocks/>
          </p:cNvSpPr>
          <p:nvPr/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14" name="Obraz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5" b="-1"/>
          <a:stretch/>
        </p:blipFill>
        <p:spPr bwMode="auto">
          <a:xfrm>
            <a:off x="7363634" y="2081182"/>
            <a:ext cx="2644775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7363634" y="1535587"/>
            <a:ext cx="2857426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pH</a:t>
            </a:r>
            <a:r>
              <a:rPr lang="pl-PL" sz="1400" dirty="0"/>
              <a:t> =2,17-4,02  (silnie kwaśne</a:t>
            </a:r>
            <a:r>
              <a:rPr lang="pl-PL" dirty="0"/>
              <a:t>)</a:t>
            </a:r>
          </a:p>
        </p:txBody>
      </p:sp>
      <p:pic>
        <p:nvPicPr>
          <p:cNvPr id="16" name="Picture 3" descr="C:\Users\AWieckol\Desktop\Moje dokumenty\RECOVERY\Fotki z hałdy\dron\DJI_0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73" y="1027736"/>
            <a:ext cx="4154783" cy="23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57529" r="79257" b="17462"/>
          <a:stretch/>
        </p:blipFill>
        <p:spPr bwMode="auto">
          <a:xfrm>
            <a:off x="5715402" y="4117867"/>
            <a:ext cx="2764465" cy="15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https://lh3.googleusercontent.com/k3Pj6ezPL743MY4ItN9nG4bR6i_JEwK94ehXuzAjsp6IKgVXkaN9EG6cSihkgSRCMa_rauj2VCdCZdmF83JfXVi05OQ5Yr89rItPzw2NPC-1MfnA9iWIvgU4aeKWL5IErybwy8nutn3CuSLWgz2me3MAJN3mITR_u9fkaifzYWOWax-NDIZUkrmewepkkI6oTDI9f4y2rUknIq_MUkjXCm5Op9w0d8I4Miq_Jg44Ix2856pzSGmEKOoq9qvaEK42_kcMiwZ9MAnVXKYlZ6FpWwoieO4FOVenwU49LT-04apbhRYpegnc1_HJwwqZQIrsKFgPWAXNIjhmii3-UPa3VWNGeNs7FvWEwP0PjX_PivkZn0fcbGhSCTIUQVYXPGGZd7pkOvtNxpxwQNrBN5waQdPUkr4TWHMYamYUnooWCMWhauXhzpGmqWwd4jIw3pwNfGSZLfIgvCTYXCjfiMhTgRh-SKxc-65Prr4YzwWpXVhPPA4UNND_d-CFWFZilSj11I4IwFr9vFXCujF30WE4hdhfCB4hbu-0OmOymz0bsbuEL_cJvpJLriF_LKez8bDYy1wGglE2O-tzqxtPzNIIwkXoq8bdbeQ-E-sKKfoFb28n1JmyfC3DZwLWN9mE4svh4khYkTqnb6BkdTpZCG1z1N8JVzTgwIusHX5tJOf8Ue72Fo9nYK2Q4TH0_3NX0zcGBrxIZIPOi0Oc0JHSNQjkdFzCHFxlXtoUFtqEeLhdF812FlonfjjZiAb7Tf9hInvGp0elcQXM3ThuRmcPwxxczJk3ORidJklFauI90nzch36-EURHmCS7AezCkMynmNTPLEEMqisyxhFeRub2MGaZUo3wGN6RWsKSH7Quom7RGJkStYYBquNKtUPytjxoYnprtRqnb0DSScc6DBkugbOqHPwqFLAG4ppDNb2hdGbsEoSp=w449-h798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02" y="1254612"/>
            <a:ext cx="1536936" cy="27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1835020" y="3462962"/>
            <a:ext cx="317283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Spływ kwaśnych wód deszczowych na stokach hałdy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835020" y="4159359"/>
            <a:ext cx="317283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Erozja powierzchni składowiska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1835020" y="4663182"/>
            <a:ext cx="317283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Brak spontanicznej sukcesji roślinności</a:t>
            </a:r>
          </a:p>
        </p:txBody>
      </p:sp>
      <p:sp>
        <p:nvSpPr>
          <p:cNvPr id="22" name="Strzałka w dół 21"/>
          <p:cNvSpPr/>
          <p:nvPr/>
        </p:nvSpPr>
        <p:spPr>
          <a:xfrm>
            <a:off x="3123728" y="3925921"/>
            <a:ext cx="449237" cy="261549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/>
          <p:cNvSpPr/>
          <p:nvPr/>
        </p:nvSpPr>
        <p:spPr>
          <a:xfrm>
            <a:off x="3123727" y="4467136"/>
            <a:ext cx="449237" cy="261549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1808386" y="5387124"/>
            <a:ext cx="3172838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Negatywne odziaływanie na walory estetyczne krajobrazu</a:t>
            </a:r>
          </a:p>
        </p:txBody>
      </p:sp>
      <p:sp>
        <p:nvSpPr>
          <p:cNvPr id="25" name="Strzałka w dół 24"/>
          <p:cNvSpPr/>
          <p:nvPr/>
        </p:nvSpPr>
        <p:spPr>
          <a:xfrm>
            <a:off x="3137029" y="5173562"/>
            <a:ext cx="449237" cy="261549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8501132" y="4073918"/>
            <a:ext cx="15072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Erozja powierzchni spowodowana spływem kwaśnych wód deszczowych</a:t>
            </a:r>
          </a:p>
        </p:txBody>
      </p:sp>
    </p:spTree>
    <p:extLst>
      <p:ext uri="{BB962C8B-B14F-4D97-AF65-F5344CB8AC3E}">
        <p14:creationId xmlns:p14="http://schemas.microsoft.com/office/powerpoint/2010/main" val="14507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 txBox="1">
            <a:spLocks/>
          </p:cNvSpPr>
          <p:nvPr/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320384" y="470410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NEGATYWNE ODDZIAŁYWANIE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99" y="986366"/>
            <a:ext cx="6534136" cy="4943561"/>
          </a:xfrm>
          <a:prstGeom prst="rect">
            <a:avLst/>
          </a:prstGeom>
        </p:spPr>
      </p:pic>
      <p:pic>
        <p:nvPicPr>
          <p:cNvPr id="7" name="Picture 2" descr="C:\Users\AHamerla\AppData\Local\Temp\XPgrpwise\P_20190828_12535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9015" y="1215189"/>
            <a:ext cx="1994886" cy="1252220"/>
          </a:xfrm>
          <a:prstGeom prst="rect">
            <a:avLst/>
          </a:prstGeom>
          <a:noFill/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" y="986366"/>
            <a:ext cx="2304588" cy="1518920"/>
          </a:xfrm>
          <a:prstGeom prst="rect">
            <a:avLst/>
          </a:prstGeom>
        </p:spPr>
      </p:pic>
      <p:pic>
        <p:nvPicPr>
          <p:cNvPr id="9" name="Picture 2" descr="D:\Aktualne 1\Recovery\Task 4\Zdjęcia\05_05_2022\I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64" y="3609891"/>
            <a:ext cx="2370342" cy="13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Wycinek ekran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" r="3838" b="5282"/>
          <a:stretch/>
        </p:blipFill>
        <p:spPr>
          <a:xfrm>
            <a:off x="808328" y="3058178"/>
            <a:ext cx="1846095" cy="21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 txBox="1">
            <a:spLocks/>
          </p:cNvSpPr>
          <p:nvPr/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OBSZAR BADAŃ</a:t>
            </a:r>
            <a:endParaRPr lang="pl-PL" dirty="0"/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61" y="1418892"/>
            <a:ext cx="6050120" cy="45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 txBox="1">
            <a:spLocks/>
          </p:cNvSpPr>
          <p:nvPr/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USŁUGI EKOSYSTMOWE</a:t>
            </a:r>
            <a:br>
              <a:rPr lang="pl-PL"/>
            </a:br>
            <a:endParaRPr lang="pl-PL" dirty="0"/>
          </a:p>
        </p:txBody>
      </p:sp>
      <p:sp>
        <p:nvSpPr>
          <p:cNvPr id="6" name="Tytuł 5"/>
          <p:cNvSpPr>
            <a:spLocks noGrp="1"/>
          </p:cNvSpPr>
          <p:nvPr/>
        </p:nvSpPr>
        <p:spPr>
          <a:xfrm>
            <a:off x="72100" y="737817"/>
            <a:ext cx="9009608" cy="547674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0" dirty="0"/>
          </a:p>
        </p:txBody>
      </p:sp>
      <p:sp>
        <p:nvSpPr>
          <p:cNvPr id="7" name="Prostokąt 6"/>
          <p:cNvSpPr/>
          <p:nvPr/>
        </p:nvSpPr>
        <p:spPr>
          <a:xfrm>
            <a:off x="189864" y="5271724"/>
            <a:ext cx="867373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>
                <a:latin typeface="Calisto MT" panose="02040603050505030304" pitchFamily="18" charset="0"/>
              </a:rPr>
              <a:t>Korzyści dla ludzi płynące z usług ekosystemowych </a:t>
            </a:r>
            <a:r>
              <a:rPr lang="pl-PL" sz="1600" dirty="0">
                <a:latin typeface="Calisto MT" panose="02040603050505030304" pitchFamily="18" charset="0"/>
              </a:rPr>
              <a:t>podzielić można na trzy grupy wartości:</a:t>
            </a:r>
          </a:p>
          <a:p>
            <a:pPr algn="ctr"/>
            <a:r>
              <a:rPr lang="pl-PL" sz="1600" b="1" dirty="0">
                <a:latin typeface="Calisto MT" panose="02040603050505030304" pitchFamily="18" charset="0"/>
              </a:rPr>
              <a:t>wartości ekologiczne, wartości społeczno-kulturowe </a:t>
            </a:r>
          </a:p>
          <a:p>
            <a:pPr algn="ctr"/>
            <a:r>
              <a:rPr lang="pl-PL" sz="1600" b="1" dirty="0">
                <a:latin typeface="Calisto MT" panose="02040603050505030304" pitchFamily="18" charset="0"/>
              </a:rPr>
              <a:t>i wartości ekonomiczne.</a:t>
            </a:r>
          </a:p>
        </p:txBody>
      </p:sp>
      <p:sp>
        <p:nvSpPr>
          <p:cNvPr id="8" name="Prostokąt 7"/>
          <p:cNvSpPr/>
          <p:nvPr/>
        </p:nvSpPr>
        <p:spPr>
          <a:xfrm>
            <a:off x="38480" y="2350338"/>
            <a:ext cx="3953691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 dirty="0">
                <a:latin typeface="Calisto MT" panose="02040603050505030304" pitchFamily="18" charset="0"/>
              </a:rPr>
              <a:t>Sposób zagospodarowania terenu określa potencjał do dostarczania</a:t>
            </a:r>
            <a:r>
              <a:rPr lang="pl-PL" sz="1800" dirty="0">
                <a:latin typeface="Calisto MT" panose="02040603050505030304" pitchFamily="18" charset="0"/>
              </a:rPr>
              <a:t> przez środowisko pożądanych przez społeczeństwo </a:t>
            </a:r>
            <a:r>
              <a:rPr lang="pl-PL" sz="1800" b="1" dirty="0">
                <a:latin typeface="Calisto MT" panose="02040603050505030304" pitchFamily="18" charset="0"/>
              </a:rPr>
              <a:t>dóbr i usług</a:t>
            </a:r>
            <a:r>
              <a:rPr lang="pl-PL" sz="1800" dirty="0">
                <a:latin typeface="Calisto MT" panose="02040603050505030304" pitchFamily="18" charset="0"/>
              </a:rPr>
              <a:t>. Zakres tych korzyści zawiera katalog usług świadczonych przez ożywioną część przyrody i elementy abiotyczne.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96" y="1663803"/>
            <a:ext cx="4204964" cy="34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250864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 txBox="1">
            <a:spLocks/>
          </p:cNvSpPr>
          <p:nvPr/>
        </p:nvSpPr>
        <p:spPr>
          <a:xfrm>
            <a:off x="288000" y="6381972"/>
            <a:ext cx="1404442" cy="22309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4D6F8-D4B1-4E16-8448-CA8AFCB10A8A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9824" y="47760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ZMIANY SPOSOBU ZAGOSPODAROWANIA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1"/>
          <a:stretch/>
        </p:blipFill>
        <p:spPr>
          <a:xfrm>
            <a:off x="6072692" y="1500325"/>
            <a:ext cx="4850791" cy="37799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3669"/>
          <a:stretch/>
        </p:blipFill>
        <p:spPr>
          <a:xfrm>
            <a:off x="581542" y="1425904"/>
            <a:ext cx="4818117" cy="3768059"/>
          </a:xfrm>
          <a:prstGeom prst="rect">
            <a:avLst/>
          </a:prstGeom>
        </p:spPr>
      </p:pic>
      <p:sp>
        <p:nvSpPr>
          <p:cNvPr id="8" name="pole tekstowe 13"/>
          <p:cNvSpPr txBox="1"/>
          <p:nvPr/>
        </p:nvSpPr>
        <p:spPr>
          <a:xfrm>
            <a:off x="786339" y="5021108"/>
            <a:ext cx="69762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1902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pole tekstowe 15"/>
          <p:cNvSpPr txBox="1"/>
          <p:nvPr/>
        </p:nvSpPr>
        <p:spPr>
          <a:xfrm>
            <a:off x="5909252" y="5095910"/>
            <a:ext cx="1287532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Przyszłość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/>
          <a:lstStyle/>
          <a:p>
            <a:fld id="{31B4D6F8-D4B1-4E16-8448-CA8AFCB10A8A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USŁUGA EKOSYSTEMOWA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50006" y="1286438"/>
            <a:ext cx="8207677" cy="3686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Regulacja temperatury powietrza w upalne dni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3694"/>
          <a:stretch/>
        </p:blipFill>
        <p:spPr>
          <a:xfrm>
            <a:off x="350006" y="1963623"/>
            <a:ext cx="4536795" cy="362392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r="3420"/>
          <a:stretch/>
        </p:blipFill>
        <p:spPr>
          <a:xfrm>
            <a:off x="7069203" y="2022983"/>
            <a:ext cx="4872706" cy="3673564"/>
          </a:xfrm>
          <a:prstGeom prst="rect">
            <a:avLst/>
          </a:prstGeom>
        </p:spPr>
      </p:pic>
      <p:sp>
        <p:nvSpPr>
          <p:cNvPr id="9" name="pole tekstowe 13"/>
          <p:cNvSpPr txBox="1"/>
          <p:nvPr/>
        </p:nvSpPr>
        <p:spPr>
          <a:xfrm>
            <a:off x="646842" y="5696547"/>
            <a:ext cx="69762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1902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pole tekstowe 15"/>
          <p:cNvSpPr txBox="1"/>
          <p:nvPr/>
        </p:nvSpPr>
        <p:spPr>
          <a:xfrm>
            <a:off x="6816848" y="5587547"/>
            <a:ext cx="1287532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Przyszłość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Obraz 10" descr="Wycinek ekran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" r="3838" b="5282"/>
          <a:stretch/>
        </p:blipFill>
        <p:spPr>
          <a:xfrm>
            <a:off x="5435294" y="704181"/>
            <a:ext cx="1846095" cy="21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</TotalTime>
  <Words>762</Words>
  <Application>Microsoft Office PowerPoint</Application>
  <PresentationFormat>Personalizado</PresentationFormat>
  <Paragraphs>301</Paragraphs>
  <Slides>18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Calisto MT</vt:lpstr>
      <vt:lpstr>Open Sans</vt:lpstr>
      <vt:lpstr>Tw Cen MT</vt:lpstr>
      <vt:lpstr>Wingdings</vt:lpstr>
      <vt:lpstr>Wingdings 3</vt:lpstr>
      <vt:lpstr>slajd-podstawowy</vt:lpstr>
      <vt:lpstr>Presentación de PowerPoint</vt:lpstr>
      <vt:lpstr>Presentación de PowerPoint</vt:lpstr>
      <vt:lpstr>Zwałowisko JAnina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Krzemień Alicja</cp:lastModifiedBy>
  <cp:revision>132</cp:revision>
  <dcterms:created xsi:type="dcterms:W3CDTF">2018-08-09T11:29:59Z</dcterms:created>
  <dcterms:modified xsi:type="dcterms:W3CDTF">2023-06-01T06:59:57Z</dcterms:modified>
</cp:coreProperties>
</file>