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3" r:id="rId3"/>
    <p:sldId id="260" r:id="rId4"/>
    <p:sldId id="266" r:id="rId5"/>
    <p:sldId id="272" r:id="rId6"/>
    <p:sldId id="267" r:id="rId7"/>
    <p:sldId id="269" r:id="rId8"/>
    <p:sldId id="273" r:id="rId9"/>
    <p:sldId id="264" r:id="rId10"/>
    <p:sldId id="270" r:id="rId11"/>
    <p:sldId id="274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 varScale="1">
        <p:scale>
          <a:sx n="82" d="100"/>
          <a:sy n="82" d="100"/>
        </p:scale>
        <p:origin x="70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929B4-7A26-48F9-A499-ECE10E425C57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690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CB42-6F1C-45C5-BDAB-BD64D1A3226A}" type="datetime1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29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C0E7-0DF6-4F29-962F-0AC1E20DD753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164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F3F6-8761-4048-A720-BCB311E73FDC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624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B726-AE16-4612-B9B9-31178F02FEB9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896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1DB5-537F-4522-9078-1680A2FCEFA0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467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6044B-557E-4E51-9D96-8126CE51AFCD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373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70CA-1510-43A5-B338-407B8F9B4B44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30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8389-4608-41D7-95C7-E25347283B4B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472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17C6E-A952-42B3-862B-65888E8F879B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727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1131-3B64-4073-B3CA-25C4FB5D4AB2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77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513C-0803-41E2-B4C6-96CD836DBF94}" type="datetime1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731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7315-D5C5-4730-BA7B-A10C16165465}" type="datetime1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59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5005-F296-4E0D-92CD-E816CDF33087}" type="datetime1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66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18BE-5B41-44B2-819C-A18C46CC1383}" type="datetime1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04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4F0FD-2CE0-4203-9504-0CF3F809C3B7}" type="datetime1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77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6B63-0A41-46C9-AC23-EC2C491B085F}" type="datetime1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383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4296D0A-E624-4523-8618-AB60E6294E3C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8824E5E-6D3B-49AD-B34C-8795A08163FB}" type="slidenum">
              <a:rPr lang="en-GB" smtClean="0"/>
              <a:t>‹Nr.›</a:t>
            </a:fld>
            <a:endParaRPr lang="en-GB"/>
          </a:p>
        </p:txBody>
      </p:sp>
      <p:pic>
        <p:nvPicPr>
          <p:cNvPr id="15" name="Imagen 14" descr="Forma&#10;&#10;Descripción generada automáticamente con confianza baja">
            <a:extLst>
              <a:ext uri="{FF2B5EF4-FFF2-40B4-BE49-F238E27FC236}">
                <a16:creationId xmlns:a16="http://schemas.microsoft.com/office/drawing/2014/main" id="{B839D2A9-A77A-9180-01F1-F047A6EF37C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4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4.png"/><Relationship Id="rId7" Type="http://schemas.openxmlformats.org/officeDocument/2006/relationships/image" Target="../media/image12.jpg"/><Relationship Id="rId12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29.jpeg"/><Relationship Id="rId5" Type="http://schemas.openxmlformats.org/officeDocument/2006/relationships/image" Target="../media/image6.png"/><Relationship Id="rId10" Type="http://schemas.openxmlformats.org/officeDocument/2006/relationships/image" Target="../media/image28.jpg"/><Relationship Id="rId4" Type="http://schemas.openxmlformats.org/officeDocument/2006/relationships/image" Target="../media/image5.pn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4.pn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6.jpg"/><Relationship Id="rId5" Type="http://schemas.openxmlformats.org/officeDocument/2006/relationships/image" Target="../media/image6.png"/><Relationship Id="rId10" Type="http://schemas.openxmlformats.org/officeDocument/2006/relationships/image" Target="../media/image15.jpg"/><Relationship Id="rId4" Type="http://schemas.openxmlformats.org/officeDocument/2006/relationships/image" Target="../media/image5.pn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4.pn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21.jpeg"/><Relationship Id="rId5" Type="http://schemas.openxmlformats.org/officeDocument/2006/relationships/image" Target="../media/image6.png"/><Relationship Id="rId10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4.pn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25.jpeg"/><Relationship Id="rId5" Type="http://schemas.openxmlformats.org/officeDocument/2006/relationships/image" Target="../media/image6.png"/><Relationship Id="rId10" Type="http://schemas.openxmlformats.org/officeDocument/2006/relationships/image" Target="../media/image24.jpg"/><Relationship Id="rId4" Type="http://schemas.openxmlformats.org/officeDocument/2006/relationships/image" Target="../media/image5.pn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9BF2D9F0-30D9-988D-79DA-A756F51C58D7}"/>
              </a:ext>
            </a:extLst>
          </p:cNvPr>
          <p:cNvSpPr/>
          <p:nvPr/>
        </p:nvSpPr>
        <p:spPr>
          <a:xfrm>
            <a:off x="11413884" y="6321174"/>
            <a:ext cx="584462" cy="937465"/>
          </a:xfrm>
          <a:prstGeom prst="rect">
            <a:avLst/>
          </a:prstGeom>
          <a:solidFill>
            <a:srgbClr val="E5D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66F665-0C1B-058A-1FF7-16303DE7B0D2}"/>
              </a:ext>
            </a:extLst>
          </p:cNvPr>
          <p:cNvSpPr txBox="1"/>
          <p:nvPr/>
        </p:nvSpPr>
        <p:spPr>
          <a:xfrm>
            <a:off x="1891975" y="2122515"/>
            <a:ext cx="84080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854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Site specific challenges within the project: German 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en-GB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xperience of reclamation techniques from the Region south of Leipzig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350CA5-E2BC-B539-44AF-9FF6A6EA4049}"/>
              </a:ext>
            </a:extLst>
          </p:cNvPr>
          <p:cNvSpPr/>
          <p:nvPr/>
        </p:nvSpPr>
        <p:spPr>
          <a:xfrm>
            <a:off x="0" y="0"/>
            <a:ext cx="12192000" cy="1212810"/>
          </a:xfrm>
          <a:prstGeom prst="rect">
            <a:avLst/>
          </a:prstGeom>
          <a:solidFill>
            <a:srgbClr val="E5D9B6">
              <a:alpha val="9004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3F024AA-2EB4-E0BA-34E4-92DD37C8B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98" y="0"/>
            <a:ext cx="1617080" cy="1212809"/>
          </a:xfrm>
          <a:prstGeom prst="rect">
            <a:avLst/>
          </a:prstGeom>
        </p:spPr>
      </p:pic>
      <p:pic>
        <p:nvPicPr>
          <p:cNvPr id="18" name="Imagen 17" descr="Imagen que contiene botella, firmar, naranja, monitor&#10;&#10;Descripción generada automáticamente">
            <a:extLst>
              <a:ext uri="{FF2B5EF4-FFF2-40B4-BE49-F238E27FC236}">
                <a16:creationId xmlns:a16="http://schemas.microsoft.com/office/drawing/2014/main" id="{DD951162-16BF-ABB7-6103-CBADEB1E6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47" y="251932"/>
            <a:ext cx="3497243" cy="731023"/>
          </a:xfrm>
          <a:prstGeom prst="rect">
            <a:avLst/>
          </a:prstGeom>
        </p:spPr>
      </p:pic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FE7DA2DB-1CBC-09FF-87B2-CA1C44112535}"/>
              </a:ext>
            </a:extLst>
          </p:cNvPr>
          <p:cNvSpPr txBox="1">
            <a:spLocks/>
          </p:cNvSpPr>
          <p:nvPr/>
        </p:nvSpPr>
        <p:spPr>
          <a:xfrm>
            <a:off x="11491274" y="6391869"/>
            <a:ext cx="429682" cy="32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24E5E-6D3B-49AD-B34C-8795A08163FB}" type="slidenum">
              <a:rPr kumimoji="0" lang="en-GB" sz="2000" b="1" i="0" u="none" strike="noStrike" kern="1200" cap="none" spc="0" normalizeH="0" baseline="0" noProof="0" smtClean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E570A9-EB0F-5F8A-2E88-0B51A08CA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16" y="240890"/>
            <a:ext cx="2128539" cy="7531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8F3DA9-E848-8A4A-1639-0FBF221E4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4364" y="-211196"/>
            <a:ext cx="2988000" cy="1657281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A8F75D2D-AAC5-6A6A-080E-FFC1B7C99648}"/>
              </a:ext>
            </a:extLst>
          </p:cNvPr>
          <p:cNvSpPr txBox="1"/>
          <p:nvPr/>
        </p:nvSpPr>
        <p:spPr>
          <a:xfrm>
            <a:off x="1141445" y="4368605"/>
            <a:ext cx="990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854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algn="ctr" defTabSz="457200">
              <a:defRPr/>
            </a:pPr>
            <a:r>
              <a:rPr lang="en-GB" sz="2800" dirty="0">
                <a:latin typeface="Times New Roman" panose="02020603050405020304" pitchFamily="18" charset="0"/>
              </a:rPr>
              <a:t>Prof. </a:t>
            </a:r>
            <a:r>
              <a:rPr lang="en-GB" sz="2800" dirty="0" err="1">
                <a:latin typeface="Times New Roman" panose="02020603050405020304" pitchFamily="18" charset="0"/>
              </a:rPr>
              <a:t>Dr.</a:t>
            </a:r>
            <a:r>
              <a:rPr lang="en-GB" sz="2800" dirty="0">
                <a:latin typeface="Times New Roman" panose="02020603050405020304" pitchFamily="18" charset="0"/>
              </a:rPr>
              <a:t> Dagmar </a:t>
            </a:r>
            <a:r>
              <a:rPr lang="en-GB" sz="2800" dirty="0" err="1">
                <a:latin typeface="Times New Roman" panose="02020603050405020304" pitchFamily="18" charset="0"/>
              </a:rPr>
              <a:t>Haase</a:t>
            </a:r>
            <a:r>
              <a:rPr lang="en-GB" sz="2800" dirty="0">
                <a:latin typeface="Times New Roman" panose="02020603050405020304" pitchFamily="18" charset="0"/>
              </a:rPr>
              <a:t> &amp; </a:t>
            </a:r>
            <a:r>
              <a:rPr lang="en-GB" sz="2800" dirty="0" err="1">
                <a:latin typeface="Times New Roman" panose="02020603050405020304" pitchFamily="18" charset="0"/>
              </a:rPr>
              <a:t>Dr.</a:t>
            </a:r>
            <a:r>
              <a:rPr lang="en-GB" sz="2800" dirty="0">
                <a:latin typeface="Times New Roman" panose="02020603050405020304" pitchFamily="18" charset="0"/>
              </a:rPr>
              <a:t> Peer von Döhren</a:t>
            </a:r>
          </a:p>
          <a:p>
            <a:pPr lvl="0" algn="ctr" defTabSz="457200">
              <a:defRPr/>
            </a:pPr>
            <a:r>
              <a:rPr lang="en-GB" sz="2800" dirty="0">
                <a:latin typeface="Times New Roman" panose="02020603050405020304" pitchFamily="18" charset="0"/>
              </a:rPr>
              <a:t>Humboldt-Universität </a:t>
            </a:r>
            <a:r>
              <a:rPr lang="en-GB" sz="2800" dirty="0" err="1">
                <a:latin typeface="Times New Roman" panose="02020603050405020304" pitchFamily="18" charset="0"/>
              </a:rPr>
              <a:t>zu</a:t>
            </a:r>
            <a:r>
              <a:rPr lang="en-GB" sz="2800" dirty="0">
                <a:latin typeface="Times New Roman" panose="02020603050405020304" pitchFamily="18" charset="0"/>
              </a:rPr>
              <a:t> Berlin</a:t>
            </a:r>
          </a:p>
        </p:txBody>
      </p:sp>
    </p:spTree>
    <p:extLst>
      <p:ext uri="{BB962C8B-B14F-4D97-AF65-F5344CB8AC3E}">
        <p14:creationId xmlns:p14="http://schemas.microsoft.com/office/powerpoint/2010/main" val="2867481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9BF2D9F0-30D9-988D-79DA-A756F51C58D7}"/>
              </a:ext>
            </a:extLst>
          </p:cNvPr>
          <p:cNvSpPr/>
          <p:nvPr/>
        </p:nvSpPr>
        <p:spPr>
          <a:xfrm>
            <a:off x="11413884" y="6321174"/>
            <a:ext cx="584462" cy="937465"/>
          </a:xfrm>
          <a:prstGeom prst="rect">
            <a:avLst/>
          </a:prstGeom>
          <a:solidFill>
            <a:srgbClr val="E5D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350CA5-E2BC-B539-44AF-9FF6A6EA4049}"/>
              </a:ext>
            </a:extLst>
          </p:cNvPr>
          <p:cNvSpPr/>
          <p:nvPr/>
        </p:nvSpPr>
        <p:spPr>
          <a:xfrm>
            <a:off x="0" y="0"/>
            <a:ext cx="12192000" cy="1212810"/>
          </a:xfrm>
          <a:prstGeom prst="rect">
            <a:avLst/>
          </a:prstGeom>
          <a:solidFill>
            <a:srgbClr val="E5D9B6">
              <a:alpha val="9004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3F024AA-2EB4-E0BA-34E4-92DD37C8B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98" y="0"/>
            <a:ext cx="1617080" cy="1212809"/>
          </a:xfrm>
          <a:prstGeom prst="rect">
            <a:avLst/>
          </a:prstGeom>
        </p:spPr>
      </p:pic>
      <p:pic>
        <p:nvPicPr>
          <p:cNvPr id="18" name="Imagen 17" descr="Imagen que contiene botella, firmar, naranja, monitor&#10;&#10;Descripción generada automáticamente">
            <a:extLst>
              <a:ext uri="{FF2B5EF4-FFF2-40B4-BE49-F238E27FC236}">
                <a16:creationId xmlns:a16="http://schemas.microsoft.com/office/drawing/2014/main" id="{DD951162-16BF-ABB7-6103-CBADEB1E6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47" y="251932"/>
            <a:ext cx="3497243" cy="731023"/>
          </a:xfrm>
          <a:prstGeom prst="rect">
            <a:avLst/>
          </a:prstGeom>
        </p:spPr>
      </p:pic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FE7DA2DB-1CBC-09FF-87B2-CA1C44112535}"/>
              </a:ext>
            </a:extLst>
          </p:cNvPr>
          <p:cNvSpPr txBox="1">
            <a:spLocks/>
          </p:cNvSpPr>
          <p:nvPr/>
        </p:nvSpPr>
        <p:spPr>
          <a:xfrm>
            <a:off x="11491274" y="6391869"/>
            <a:ext cx="429682" cy="32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24E5E-6D3B-49AD-B34C-8795A08163FB}" type="slidenum">
              <a:rPr kumimoji="0" lang="en-GB" sz="2000" b="1" i="0" u="none" strike="noStrike" kern="1200" cap="none" spc="0" normalizeH="0" baseline="0" noProof="0" smtClean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E570A9-EB0F-5F8A-2E88-0B51A08CA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16" y="240890"/>
            <a:ext cx="2128539" cy="7531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8F3DA9-E848-8A4A-1639-0FBF221E4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4364" y="-211196"/>
            <a:ext cx="2988000" cy="16572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C53C90D-4839-4C85-A5F5-47C86DA24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85" y="1424006"/>
            <a:ext cx="7344000" cy="5212302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B1E7E0B-B598-4FA9-8971-0412EC6AB36B}"/>
              </a:ext>
            </a:extLst>
          </p:cNvPr>
          <p:cNvSpPr/>
          <p:nvPr/>
        </p:nvSpPr>
        <p:spPr>
          <a:xfrm>
            <a:off x="6185647" y="3245224"/>
            <a:ext cx="1676400" cy="167692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B99002B-EBF0-49A5-ACA7-486B1277F05A}"/>
              </a:ext>
            </a:extLst>
          </p:cNvPr>
          <p:cNvGrpSpPr/>
          <p:nvPr/>
        </p:nvGrpSpPr>
        <p:grpSpPr>
          <a:xfrm>
            <a:off x="929937" y="1205192"/>
            <a:ext cx="4375041" cy="3297072"/>
            <a:chOff x="1437900" y="1212809"/>
            <a:chExt cx="4375041" cy="3297072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695E25E-8EBB-45D9-A1D2-27B3BEA82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900" y="1212809"/>
              <a:ext cx="4375041" cy="2772000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F180F2A-D02B-4427-9FED-CA00E4D03791}"/>
                </a:ext>
              </a:extLst>
            </p:cNvPr>
            <p:cNvSpPr txBox="1"/>
            <p:nvPr/>
          </p:nvSpPr>
          <p:spPr>
            <a:xfrm>
              <a:off x="1437900" y="3955883"/>
              <a:ext cx="4375041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Image: Bundesarchiv, Bild 183-1990-0713B-021 / </a:t>
              </a:r>
              <a:r>
                <a:rPr lang="de-DE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Grubitzsch</a:t>
              </a:r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 (geb. Raphael), Waltraud / CC-BY-SA 3.0, CC BY-SA 3.0 de, https://commons.wikimedia.org/w/index.php?curid=5347989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BD7D3C6C-000F-49A7-8040-AE080BC45437}"/>
                </a:ext>
              </a:extLst>
            </p:cNvPr>
            <p:cNvSpPr txBox="1"/>
            <p:nvPr/>
          </p:nvSpPr>
          <p:spPr>
            <a:xfrm>
              <a:off x="1568823" y="1234647"/>
              <a:ext cx="3523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Lignite </a:t>
              </a:r>
              <a:r>
                <a:rPr lang="de-DE" dirty="0" err="1"/>
                <a:t>Refinery</a:t>
              </a:r>
              <a:r>
                <a:rPr lang="de-DE" dirty="0"/>
                <a:t>, Espenhain 1990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76EDDAD-2CE0-48CC-92FC-6BE208FA9E30}"/>
              </a:ext>
            </a:extLst>
          </p:cNvPr>
          <p:cNvGrpSpPr/>
          <p:nvPr/>
        </p:nvGrpSpPr>
        <p:grpSpPr>
          <a:xfrm>
            <a:off x="929936" y="1207174"/>
            <a:ext cx="4375042" cy="3671544"/>
            <a:chOff x="929936" y="1207174"/>
            <a:chExt cx="4375042" cy="3671544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488A626-A210-4CDB-8809-105FD8D8F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78" y="1207174"/>
              <a:ext cx="4368000" cy="32760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B81D662-C1D4-44E4-994F-21AA35C4AE6C}"/>
                </a:ext>
              </a:extLst>
            </p:cNvPr>
            <p:cNvSpPr txBox="1"/>
            <p:nvPr/>
          </p:nvSpPr>
          <p:spPr>
            <a:xfrm>
              <a:off x="929936" y="4478608"/>
              <a:ext cx="43679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Image: Martin Geisler, CC BY-SA 3.0, https://commons.wikimedia.org/w/index.php?curid=23261930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3D4BA607-68FE-4C69-8DFC-A9025914ECBF}"/>
                </a:ext>
              </a:extLst>
            </p:cNvPr>
            <p:cNvSpPr txBox="1"/>
            <p:nvPr/>
          </p:nvSpPr>
          <p:spPr>
            <a:xfrm>
              <a:off x="1067219" y="1212809"/>
              <a:ext cx="1840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Störmthaler</a:t>
              </a:r>
              <a:r>
                <a:rPr lang="de-DE" dirty="0"/>
                <a:t> See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B30715EA-5354-4192-B08E-D8B3D02C560F}"/>
              </a:ext>
            </a:extLst>
          </p:cNvPr>
          <p:cNvGrpSpPr/>
          <p:nvPr/>
        </p:nvGrpSpPr>
        <p:grpSpPr>
          <a:xfrm>
            <a:off x="5304976" y="3858600"/>
            <a:ext cx="3073402" cy="2834549"/>
            <a:chOff x="5318378" y="3858600"/>
            <a:chExt cx="3073402" cy="2834549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64B5EA0A-3EEA-4BD3-934A-83D27732BFE1}"/>
                </a:ext>
              </a:extLst>
            </p:cNvPr>
            <p:cNvSpPr txBox="1"/>
            <p:nvPr/>
          </p:nvSpPr>
          <p:spPr>
            <a:xfrm>
              <a:off x="5318378" y="6139151"/>
              <a:ext cx="307340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Image: </a:t>
              </a:r>
              <a:r>
                <a:rPr lang="de-DE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Tnemtsoni</a:t>
              </a:r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 - Eigenes Werk, CC BY-SA 3.0, https://commons.wikimedia.org/w/index.php?curid=20276755</a:t>
              </a:r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5EABB2AE-899F-4A46-B5E2-339270A2E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378" y="3858600"/>
              <a:ext cx="3060000" cy="2295000"/>
            </a:xfrm>
            <a:prstGeom prst="rect">
              <a:avLst/>
            </a:prstGeom>
          </p:spPr>
        </p:pic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9F503C25-7EBC-4C85-918F-E22952C345BD}"/>
              </a:ext>
            </a:extLst>
          </p:cNvPr>
          <p:cNvGrpSpPr/>
          <p:nvPr/>
        </p:nvGrpSpPr>
        <p:grpSpPr>
          <a:xfrm>
            <a:off x="5297935" y="1210740"/>
            <a:ext cx="6700411" cy="5354183"/>
            <a:chOff x="5297935" y="1210740"/>
            <a:chExt cx="6700411" cy="5354183"/>
          </a:xfrm>
        </p:grpSpPr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B8C38B31-94E1-4AF5-ABBC-F5AE6DF1DB77}"/>
                </a:ext>
              </a:extLst>
            </p:cNvPr>
            <p:cNvGrpSpPr/>
            <p:nvPr/>
          </p:nvGrpSpPr>
          <p:grpSpPr>
            <a:xfrm>
              <a:off x="5297935" y="1210740"/>
              <a:ext cx="3996000" cy="2647860"/>
              <a:chOff x="5297935" y="1210740"/>
              <a:chExt cx="3996000" cy="2647860"/>
            </a:xfrm>
          </p:grpSpPr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8759B380-E7C5-488E-968F-9DDFAB9DC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7935" y="1210740"/>
                <a:ext cx="3996000" cy="2247750"/>
              </a:xfrm>
              <a:prstGeom prst="rect">
                <a:avLst/>
              </a:prstGeom>
            </p:spPr>
          </p:pic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1575D86C-6345-475E-827D-29EAC0D620EE}"/>
                  </a:ext>
                </a:extLst>
              </p:cNvPr>
              <p:cNvSpPr txBox="1"/>
              <p:nvPr/>
            </p:nvSpPr>
            <p:spPr>
              <a:xfrm>
                <a:off x="5304977" y="3458490"/>
                <a:ext cx="398895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Image: Wolkenkratzer - Eigenes Werk, CC BY-SA 4.0, https://commons.wikimedia.org/w/index.php?curid=61250426</a:t>
                </a:r>
              </a:p>
            </p:txBody>
          </p:sp>
        </p:grp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8906B6DF-47B0-4E5A-BA1D-3D541E977659}"/>
                </a:ext>
              </a:extLst>
            </p:cNvPr>
            <p:cNvGrpSpPr/>
            <p:nvPr/>
          </p:nvGrpSpPr>
          <p:grpSpPr>
            <a:xfrm>
              <a:off x="8364614" y="3858600"/>
              <a:ext cx="3317752" cy="2706323"/>
              <a:chOff x="8364614" y="3858600"/>
              <a:chExt cx="3317752" cy="2706323"/>
            </a:xfrm>
          </p:grpSpPr>
          <p:pic>
            <p:nvPicPr>
              <p:cNvPr id="40" name="Grafik 39">
                <a:extLst>
                  <a:ext uri="{FF2B5EF4-FFF2-40B4-BE49-F238E27FC236}">
                    <a16:creationId xmlns:a16="http://schemas.microsoft.com/office/drawing/2014/main" id="{C5830A79-B5EF-480D-97BD-092C4F47E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4976" y="3858600"/>
                <a:ext cx="3240000" cy="2160405"/>
              </a:xfrm>
              <a:prstGeom prst="rect">
                <a:avLst/>
              </a:prstGeom>
            </p:spPr>
          </p:pic>
          <p:sp>
            <p:nvSpPr>
              <p:cNvPr id="41" name="Rechteck 40">
                <a:extLst>
                  <a:ext uri="{FF2B5EF4-FFF2-40B4-BE49-F238E27FC236}">
                    <a16:creationId xmlns:a16="http://schemas.microsoft.com/office/drawing/2014/main" id="{0667F0E5-9D3B-42F1-AD05-E43F52FF65A8}"/>
                  </a:ext>
                </a:extLst>
              </p:cNvPr>
              <p:cNvSpPr/>
              <p:nvPr/>
            </p:nvSpPr>
            <p:spPr>
              <a:xfrm>
                <a:off x="8364614" y="6010925"/>
                <a:ext cx="3317752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Image: Frank </a:t>
                </a:r>
                <a:r>
                  <a:rPr lang="de-DE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Vincentz</a:t>
                </a:r>
                <a: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Eigenes Werk, CC BY-SA 3.0, https://commons.wikimedia.org/w/index.php?curid=51059893</a:t>
                </a:r>
              </a:p>
            </p:txBody>
          </p:sp>
        </p:grpSp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5017E3D9-E959-4BEE-8CE0-DB1E1F65493B}"/>
                </a:ext>
              </a:extLst>
            </p:cNvPr>
            <p:cNvGrpSpPr/>
            <p:nvPr/>
          </p:nvGrpSpPr>
          <p:grpSpPr>
            <a:xfrm>
              <a:off x="9293935" y="1253339"/>
              <a:ext cx="2704411" cy="2605261"/>
              <a:chOff x="9293935" y="1253339"/>
              <a:chExt cx="2704411" cy="2605261"/>
            </a:xfrm>
          </p:grpSpPr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1334CF7A-BABA-4FBA-BBB5-28DE1956D21B}"/>
                  </a:ext>
                </a:extLst>
              </p:cNvPr>
              <p:cNvSpPr txBox="1"/>
              <p:nvPr/>
            </p:nvSpPr>
            <p:spPr>
              <a:xfrm>
                <a:off x="9481685" y="1253339"/>
                <a:ext cx="251666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/>
                  <a:t>Open-air</a:t>
                </a:r>
                <a:r>
                  <a:rPr lang="de-DE" dirty="0"/>
                  <a:t> Mining Museum (west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Störmthaler</a:t>
                </a:r>
                <a:r>
                  <a:rPr lang="de-DE" dirty="0"/>
                  <a:t> See)</a:t>
                </a:r>
              </a:p>
            </p:txBody>
          </p:sp>
          <p:cxnSp>
            <p:nvCxnSpPr>
              <p:cNvPr id="45" name="Gerade Verbindung mit Pfeil 44">
                <a:extLst>
                  <a:ext uri="{FF2B5EF4-FFF2-40B4-BE49-F238E27FC236}">
                    <a16:creationId xmlns:a16="http://schemas.microsoft.com/office/drawing/2014/main" id="{12CD36C5-9F66-4567-9812-966945F31D7E}"/>
                  </a:ext>
                </a:extLst>
              </p:cNvPr>
              <p:cNvCxnSpPr>
                <a:cxnSpLocks/>
                <a:stCxn id="43" idx="2"/>
                <a:endCxn id="33" idx="3"/>
              </p:cNvCxnSpPr>
              <p:nvPr/>
            </p:nvCxnSpPr>
            <p:spPr>
              <a:xfrm flipH="1">
                <a:off x="9293935" y="2176669"/>
                <a:ext cx="1446081" cy="15794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mit Pfeil 47">
                <a:extLst>
                  <a:ext uri="{FF2B5EF4-FFF2-40B4-BE49-F238E27FC236}">
                    <a16:creationId xmlns:a16="http://schemas.microsoft.com/office/drawing/2014/main" id="{CDE03AA6-E79A-4824-9A31-D6793A7DBB7C}"/>
                  </a:ext>
                </a:extLst>
              </p:cNvPr>
              <p:cNvCxnSpPr>
                <a:cxnSpLocks/>
                <a:stCxn id="43" idx="2"/>
                <a:endCxn id="40" idx="0"/>
              </p:cNvCxnSpPr>
              <p:nvPr/>
            </p:nvCxnSpPr>
            <p:spPr>
              <a:xfrm flipH="1">
                <a:off x="9984976" y="2176669"/>
                <a:ext cx="755040" cy="168193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135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9BF2D9F0-30D9-988D-79DA-A756F51C58D7}"/>
              </a:ext>
            </a:extLst>
          </p:cNvPr>
          <p:cNvSpPr/>
          <p:nvPr/>
        </p:nvSpPr>
        <p:spPr>
          <a:xfrm>
            <a:off x="11413884" y="6321174"/>
            <a:ext cx="584462" cy="937465"/>
          </a:xfrm>
          <a:prstGeom prst="rect">
            <a:avLst/>
          </a:prstGeom>
          <a:solidFill>
            <a:srgbClr val="E5D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66F665-0C1B-058A-1FF7-16303DE7B0D2}"/>
              </a:ext>
            </a:extLst>
          </p:cNvPr>
          <p:cNvSpPr txBox="1"/>
          <p:nvPr/>
        </p:nvSpPr>
        <p:spPr>
          <a:xfrm>
            <a:off x="1891975" y="2644170"/>
            <a:ext cx="8408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854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8543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kind attention.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350CA5-E2BC-B539-44AF-9FF6A6EA4049}"/>
              </a:ext>
            </a:extLst>
          </p:cNvPr>
          <p:cNvSpPr/>
          <p:nvPr/>
        </p:nvSpPr>
        <p:spPr>
          <a:xfrm>
            <a:off x="0" y="0"/>
            <a:ext cx="12192000" cy="1212810"/>
          </a:xfrm>
          <a:prstGeom prst="rect">
            <a:avLst/>
          </a:prstGeom>
          <a:solidFill>
            <a:srgbClr val="E5D9B6">
              <a:alpha val="9004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3F024AA-2EB4-E0BA-34E4-92DD37C8B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98" y="0"/>
            <a:ext cx="1617080" cy="1212809"/>
          </a:xfrm>
          <a:prstGeom prst="rect">
            <a:avLst/>
          </a:prstGeom>
        </p:spPr>
      </p:pic>
      <p:pic>
        <p:nvPicPr>
          <p:cNvPr id="18" name="Imagen 17" descr="Imagen que contiene botella, firmar, naranja, monitor&#10;&#10;Descripción generada automáticamente">
            <a:extLst>
              <a:ext uri="{FF2B5EF4-FFF2-40B4-BE49-F238E27FC236}">
                <a16:creationId xmlns:a16="http://schemas.microsoft.com/office/drawing/2014/main" id="{DD951162-16BF-ABB7-6103-CBADEB1E6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47" y="251932"/>
            <a:ext cx="3497243" cy="731023"/>
          </a:xfrm>
          <a:prstGeom prst="rect">
            <a:avLst/>
          </a:prstGeom>
        </p:spPr>
      </p:pic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FE7DA2DB-1CBC-09FF-87B2-CA1C44112535}"/>
              </a:ext>
            </a:extLst>
          </p:cNvPr>
          <p:cNvSpPr txBox="1">
            <a:spLocks/>
          </p:cNvSpPr>
          <p:nvPr/>
        </p:nvSpPr>
        <p:spPr>
          <a:xfrm>
            <a:off x="11491274" y="6391869"/>
            <a:ext cx="429682" cy="32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24E5E-6D3B-49AD-B34C-8795A08163FB}" type="slidenum">
              <a:rPr kumimoji="0" lang="en-GB" sz="2000" b="1" i="0" u="none" strike="noStrike" kern="1200" cap="none" spc="0" normalizeH="0" baseline="0" noProof="0" smtClean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E570A9-EB0F-5F8A-2E88-0B51A08CA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16" y="240890"/>
            <a:ext cx="2128539" cy="7531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8F3DA9-E848-8A4A-1639-0FBF221E4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4364" y="-211196"/>
            <a:ext cx="2988000" cy="165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0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E1AB7750-D55E-8284-6764-8E4C8F2CC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90" y="1260728"/>
            <a:ext cx="3852000" cy="5402803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9BF2D9F0-30D9-988D-79DA-A756F51C58D7}"/>
              </a:ext>
            </a:extLst>
          </p:cNvPr>
          <p:cNvSpPr/>
          <p:nvPr/>
        </p:nvSpPr>
        <p:spPr>
          <a:xfrm>
            <a:off x="11413884" y="6321174"/>
            <a:ext cx="584462" cy="937465"/>
          </a:xfrm>
          <a:prstGeom prst="rect">
            <a:avLst/>
          </a:prstGeom>
          <a:solidFill>
            <a:srgbClr val="E5D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350CA5-E2BC-B539-44AF-9FF6A6EA4049}"/>
              </a:ext>
            </a:extLst>
          </p:cNvPr>
          <p:cNvSpPr/>
          <p:nvPr/>
        </p:nvSpPr>
        <p:spPr>
          <a:xfrm>
            <a:off x="0" y="0"/>
            <a:ext cx="12192000" cy="1212810"/>
          </a:xfrm>
          <a:prstGeom prst="rect">
            <a:avLst/>
          </a:prstGeom>
          <a:solidFill>
            <a:srgbClr val="E5D9B6">
              <a:alpha val="9004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3F024AA-2EB4-E0BA-34E4-92DD37C8B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98" y="0"/>
            <a:ext cx="1617080" cy="1212809"/>
          </a:xfrm>
          <a:prstGeom prst="rect">
            <a:avLst/>
          </a:prstGeom>
        </p:spPr>
      </p:pic>
      <p:pic>
        <p:nvPicPr>
          <p:cNvPr id="18" name="Imagen 17" descr="Imagen que contiene botella, firmar, naranja, monitor&#10;&#10;Descripción generada automáticamente">
            <a:extLst>
              <a:ext uri="{FF2B5EF4-FFF2-40B4-BE49-F238E27FC236}">
                <a16:creationId xmlns:a16="http://schemas.microsoft.com/office/drawing/2014/main" id="{DD951162-16BF-ABB7-6103-CBADEB1E6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47" y="251932"/>
            <a:ext cx="3497243" cy="731023"/>
          </a:xfrm>
          <a:prstGeom prst="rect">
            <a:avLst/>
          </a:prstGeom>
        </p:spPr>
      </p:pic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FE7DA2DB-1CBC-09FF-87B2-CA1C44112535}"/>
              </a:ext>
            </a:extLst>
          </p:cNvPr>
          <p:cNvSpPr txBox="1">
            <a:spLocks/>
          </p:cNvSpPr>
          <p:nvPr/>
        </p:nvSpPr>
        <p:spPr>
          <a:xfrm>
            <a:off x="11491274" y="6391869"/>
            <a:ext cx="429682" cy="32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24E5E-6D3B-49AD-B34C-8795A08163FB}" type="slidenum">
              <a:rPr kumimoji="0" lang="en-GB" sz="2000" b="1" i="0" u="none" strike="noStrike" kern="1200" cap="none" spc="0" normalizeH="0" baseline="0" noProof="0" smtClean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E570A9-EB0F-5F8A-2E88-0B51A08CA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16" y="240890"/>
            <a:ext cx="2128539" cy="7531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8F3DA9-E848-8A4A-1639-0FBF221E4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14364" y="-211196"/>
            <a:ext cx="2988000" cy="1657281"/>
          </a:xfrm>
          <a:prstGeom prst="rect">
            <a:avLst/>
          </a:prstGeom>
        </p:spPr>
      </p:pic>
      <p:pic>
        <p:nvPicPr>
          <p:cNvPr id="6" name="Grafik 5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47D7DB5E-85EC-F558-7A4B-CCC36BB8C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502" y="1424006"/>
            <a:ext cx="4700017" cy="2520000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8778A3A6-739E-E4A8-FFE7-BA7CF64A1558}"/>
              </a:ext>
            </a:extLst>
          </p:cNvPr>
          <p:cNvCxnSpPr>
            <a:cxnSpLocks/>
          </p:cNvCxnSpPr>
          <p:nvPr/>
        </p:nvCxnSpPr>
        <p:spPr>
          <a:xfrm flipV="1">
            <a:off x="4811854" y="1669774"/>
            <a:ext cx="2948619" cy="20531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Grafik 20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1D14F8FE-6C9A-CD9C-626E-4A114C58B08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94" y="4147742"/>
            <a:ext cx="4716000" cy="2566750"/>
          </a:xfrm>
          <a:prstGeom prst="rect">
            <a:avLst/>
          </a:prstGeom>
        </p:spPr>
      </p:pic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B119208C-DD61-02D4-EDBF-613B1D5AFB2B}"/>
              </a:ext>
            </a:extLst>
          </p:cNvPr>
          <p:cNvCxnSpPr>
            <a:cxnSpLocks/>
          </p:cNvCxnSpPr>
          <p:nvPr/>
        </p:nvCxnSpPr>
        <p:spPr>
          <a:xfrm>
            <a:off x="4836777" y="3777896"/>
            <a:ext cx="3527995" cy="1119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5A14248-D74E-4D6A-1473-6B167C267F4C}"/>
              </a:ext>
            </a:extLst>
          </p:cNvPr>
          <p:cNvCxnSpPr>
            <a:cxnSpLocks/>
          </p:cNvCxnSpPr>
          <p:nvPr/>
        </p:nvCxnSpPr>
        <p:spPr>
          <a:xfrm>
            <a:off x="4811854" y="3722916"/>
            <a:ext cx="3147402" cy="793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1FB6459A-CB68-BAB3-AB4D-16FF7D402DA9}"/>
              </a:ext>
            </a:extLst>
          </p:cNvPr>
          <p:cNvCxnSpPr>
            <a:cxnSpLocks/>
          </p:cNvCxnSpPr>
          <p:nvPr/>
        </p:nvCxnSpPr>
        <p:spPr>
          <a:xfrm>
            <a:off x="4720631" y="3770834"/>
            <a:ext cx="1966416" cy="22623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72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9BF2D9F0-30D9-988D-79DA-A756F51C58D7}"/>
              </a:ext>
            </a:extLst>
          </p:cNvPr>
          <p:cNvSpPr/>
          <p:nvPr/>
        </p:nvSpPr>
        <p:spPr>
          <a:xfrm>
            <a:off x="11413884" y="6321174"/>
            <a:ext cx="584462" cy="937465"/>
          </a:xfrm>
          <a:prstGeom prst="rect">
            <a:avLst/>
          </a:prstGeom>
          <a:solidFill>
            <a:srgbClr val="E5D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350CA5-E2BC-B539-44AF-9FF6A6EA4049}"/>
              </a:ext>
            </a:extLst>
          </p:cNvPr>
          <p:cNvSpPr/>
          <p:nvPr/>
        </p:nvSpPr>
        <p:spPr>
          <a:xfrm>
            <a:off x="0" y="0"/>
            <a:ext cx="12192000" cy="1212810"/>
          </a:xfrm>
          <a:prstGeom prst="rect">
            <a:avLst/>
          </a:prstGeom>
          <a:solidFill>
            <a:srgbClr val="E5D9B6">
              <a:alpha val="9004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3F024AA-2EB4-E0BA-34E4-92DD37C8B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98" y="0"/>
            <a:ext cx="1617080" cy="1212809"/>
          </a:xfrm>
          <a:prstGeom prst="rect">
            <a:avLst/>
          </a:prstGeom>
        </p:spPr>
      </p:pic>
      <p:pic>
        <p:nvPicPr>
          <p:cNvPr id="18" name="Imagen 17" descr="Imagen que contiene botella, firmar, naranja, monitor&#10;&#10;Descripción generada automáticamente">
            <a:extLst>
              <a:ext uri="{FF2B5EF4-FFF2-40B4-BE49-F238E27FC236}">
                <a16:creationId xmlns:a16="http://schemas.microsoft.com/office/drawing/2014/main" id="{DD951162-16BF-ABB7-6103-CBADEB1E6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47" y="251932"/>
            <a:ext cx="3497243" cy="731023"/>
          </a:xfrm>
          <a:prstGeom prst="rect">
            <a:avLst/>
          </a:prstGeom>
        </p:spPr>
      </p:pic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FE7DA2DB-1CBC-09FF-87B2-CA1C44112535}"/>
              </a:ext>
            </a:extLst>
          </p:cNvPr>
          <p:cNvSpPr txBox="1">
            <a:spLocks/>
          </p:cNvSpPr>
          <p:nvPr/>
        </p:nvSpPr>
        <p:spPr>
          <a:xfrm>
            <a:off x="11491274" y="6391869"/>
            <a:ext cx="429682" cy="32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24E5E-6D3B-49AD-B34C-8795A08163FB}" type="slidenum">
              <a:rPr kumimoji="0" lang="en-GB" sz="2000" b="1" i="0" u="none" strike="noStrike" kern="1200" cap="none" spc="0" normalizeH="0" baseline="0" noProof="0" smtClean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E570A9-EB0F-5F8A-2E88-0B51A08CA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16" y="240890"/>
            <a:ext cx="2128539" cy="7531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8F3DA9-E848-8A4A-1639-0FBF221E4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4364" y="-211196"/>
            <a:ext cx="2988000" cy="1657281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841655DB-31C8-56CF-F3F3-ADCE2F83436E}"/>
              </a:ext>
            </a:extLst>
          </p:cNvPr>
          <p:cNvSpPr txBox="1"/>
          <p:nvPr/>
        </p:nvSpPr>
        <p:spPr>
          <a:xfrm>
            <a:off x="2146852" y="1920375"/>
            <a:ext cx="6830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854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Changes</a:t>
            </a: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 the pre and post </a:t>
            </a: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mining </a:t>
            </a: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landscape: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BA34DC58-C763-3FF2-4D0D-FC60A37E0F24}"/>
              </a:ext>
            </a:extLst>
          </p:cNvPr>
          <p:cNvSpPr txBox="1"/>
          <p:nvPr/>
        </p:nvSpPr>
        <p:spPr>
          <a:xfrm>
            <a:off x="2472420" y="2443595"/>
            <a:ext cx="84080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854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More artificial lakes (former mining pits)</a:t>
            </a:r>
            <a:endParaRPr lang="en-GB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More hills (former mining dump heaps)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More transitional land cover: transitional mixed woodland, grassland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More settlement areas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More industrial areas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Less arable land (agriculture)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9A0A5-A43B-6A68-7844-5608202331A4}"/>
              </a:ext>
            </a:extLst>
          </p:cNvPr>
          <p:cNvSpPr txBox="1"/>
          <p:nvPr/>
        </p:nvSpPr>
        <p:spPr>
          <a:xfrm>
            <a:off x="2146852" y="5121251"/>
            <a:ext cx="75727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854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More diversity in land cover types:</a:t>
            </a: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Ecosystems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Development options/opportunities</a:t>
            </a:r>
          </a:p>
        </p:txBody>
      </p:sp>
    </p:spTree>
    <p:extLst>
      <p:ext uri="{BB962C8B-B14F-4D97-AF65-F5344CB8AC3E}">
        <p14:creationId xmlns:p14="http://schemas.microsoft.com/office/powerpoint/2010/main" val="129348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9BF2D9F0-30D9-988D-79DA-A756F51C58D7}"/>
              </a:ext>
            </a:extLst>
          </p:cNvPr>
          <p:cNvSpPr/>
          <p:nvPr/>
        </p:nvSpPr>
        <p:spPr>
          <a:xfrm>
            <a:off x="11413884" y="6321174"/>
            <a:ext cx="584462" cy="937465"/>
          </a:xfrm>
          <a:prstGeom prst="rect">
            <a:avLst/>
          </a:prstGeom>
          <a:solidFill>
            <a:srgbClr val="E5D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350CA5-E2BC-B539-44AF-9FF6A6EA4049}"/>
              </a:ext>
            </a:extLst>
          </p:cNvPr>
          <p:cNvSpPr/>
          <p:nvPr/>
        </p:nvSpPr>
        <p:spPr>
          <a:xfrm>
            <a:off x="0" y="0"/>
            <a:ext cx="12192000" cy="1212810"/>
          </a:xfrm>
          <a:prstGeom prst="rect">
            <a:avLst/>
          </a:prstGeom>
          <a:solidFill>
            <a:srgbClr val="E5D9B6">
              <a:alpha val="9004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3F024AA-2EB4-E0BA-34E4-92DD37C8B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98" y="0"/>
            <a:ext cx="1617080" cy="1212809"/>
          </a:xfrm>
          <a:prstGeom prst="rect">
            <a:avLst/>
          </a:prstGeom>
        </p:spPr>
      </p:pic>
      <p:pic>
        <p:nvPicPr>
          <p:cNvPr id="18" name="Imagen 17" descr="Imagen que contiene botella, firmar, naranja, monitor&#10;&#10;Descripción generada automáticamente">
            <a:extLst>
              <a:ext uri="{FF2B5EF4-FFF2-40B4-BE49-F238E27FC236}">
                <a16:creationId xmlns:a16="http://schemas.microsoft.com/office/drawing/2014/main" id="{DD951162-16BF-ABB7-6103-CBADEB1E6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47" y="251932"/>
            <a:ext cx="3497243" cy="731023"/>
          </a:xfrm>
          <a:prstGeom prst="rect">
            <a:avLst/>
          </a:prstGeom>
        </p:spPr>
      </p:pic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FE7DA2DB-1CBC-09FF-87B2-CA1C44112535}"/>
              </a:ext>
            </a:extLst>
          </p:cNvPr>
          <p:cNvSpPr txBox="1">
            <a:spLocks/>
          </p:cNvSpPr>
          <p:nvPr/>
        </p:nvSpPr>
        <p:spPr>
          <a:xfrm>
            <a:off x="11491274" y="6391869"/>
            <a:ext cx="429682" cy="32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24E5E-6D3B-49AD-B34C-8795A08163FB}" type="slidenum">
              <a:rPr kumimoji="0" lang="en-GB" sz="2000" b="1" i="0" u="none" strike="noStrike" kern="1200" cap="none" spc="0" normalizeH="0" baseline="0" noProof="0" smtClean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E570A9-EB0F-5F8A-2E88-0B51A08CA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16" y="240890"/>
            <a:ext cx="2128539" cy="7531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8F3DA9-E848-8A4A-1639-0FBF221E4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4364" y="-211196"/>
            <a:ext cx="2988000" cy="1657281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841655DB-31C8-56CF-F3F3-ADCE2F83436E}"/>
              </a:ext>
            </a:extLst>
          </p:cNvPr>
          <p:cNvSpPr txBox="1"/>
          <p:nvPr/>
        </p:nvSpPr>
        <p:spPr>
          <a:xfrm>
            <a:off x="2146852" y="1920375"/>
            <a:ext cx="7382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854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8543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Artificial lakes as new unique landscape elements: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8F9C97E2-7ABA-4BF0-B7C6-65975020C9BA}"/>
              </a:ext>
            </a:extLst>
          </p:cNvPr>
          <p:cNvSpPr txBox="1"/>
          <p:nvPr/>
        </p:nvSpPr>
        <p:spPr>
          <a:xfrm>
            <a:off x="2472420" y="2443595"/>
            <a:ext cx="84080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854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err="1">
                <a:latin typeface="Times New Roman" panose="02020603050405020304" pitchFamily="18" charset="0"/>
              </a:rPr>
              <a:t>Cospudener</a:t>
            </a:r>
            <a:r>
              <a:rPr lang="en-GB" sz="2400" dirty="0">
                <a:latin typeface="Times New Roman" panose="02020603050405020304" pitchFamily="18" charset="0"/>
              </a:rPr>
              <a:t> See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Markkleeberger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See</a:t>
            </a:r>
            <a:endParaRPr lang="en-GB" sz="2400" dirty="0"/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err="1">
                <a:latin typeface="Times New Roman" panose="02020603050405020304" pitchFamily="18" charset="0"/>
              </a:rPr>
              <a:t>Störmthaler</a:t>
            </a:r>
            <a:r>
              <a:rPr lang="en-GB" sz="2400" dirty="0">
                <a:latin typeface="Times New Roman" panose="02020603050405020304" pitchFamily="18" charset="0"/>
              </a:rPr>
              <a:t> See</a:t>
            </a: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GB" sz="2400" dirty="0" err="1">
                <a:latin typeface="Times New Roman" panose="02020603050405020304" pitchFamily="18" charset="0"/>
              </a:rPr>
              <a:t>Zwenkauer</a:t>
            </a:r>
            <a:r>
              <a:rPr lang="en-GB" sz="2400" dirty="0">
                <a:latin typeface="Times New Roman" panose="02020603050405020304" pitchFamily="18" charset="0"/>
              </a:rPr>
              <a:t> See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810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9BF2D9F0-30D9-988D-79DA-A756F51C58D7}"/>
              </a:ext>
            </a:extLst>
          </p:cNvPr>
          <p:cNvSpPr/>
          <p:nvPr/>
        </p:nvSpPr>
        <p:spPr>
          <a:xfrm>
            <a:off x="11413884" y="6321174"/>
            <a:ext cx="584462" cy="937465"/>
          </a:xfrm>
          <a:prstGeom prst="rect">
            <a:avLst/>
          </a:prstGeom>
          <a:solidFill>
            <a:srgbClr val="E5D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350CA5-E2BC-B539-44AF-9FF6A6EA4049}"/>
              </a:ext>
            </a:extLst>
          </p:cNvPr>
          <p:cNvSpPr/>
          <p:nvPr/>
        </p:nvSpPr>
        <p:spPr>
          <a:xfrm>
            <a:off x="0" y="0"/>
            <a:ext cx="12192000" cy="1212810"/>
          </a:xfrm>
          <a:prstGeom prst="rect">
            <a:avLst/>
          </a:prstGeom>
          <a:solidFill>
            <a:srgbClr val="E5D9B6">
              <a:alpha val="9004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3F024AA-2EB4-E0BA-34E4-92DD37C8B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98" y="0"/>
            <a:ext cx="1617080" cy="1212809"/>
          </a:xfrm>
          <a:prstGeom prst="rect">
            <a:avLst/>
          </a:prstGeom>
        </p:spPr>
      </p:pic>
      <p:pic>
        <p:nvPicPr>
          <p:cNvPr id="18" name="Imagen 17" descr="Imagen que contiene botella, firmar, naranja, monitor&#10;&#10;Descripción generada automáticamente">
            <a:extLst>
              <a:ext uri="{FF2B5EF4-FFF2-40B4-BE49-F238E27FC236}">
                <a16:creationId xmlns:a16="http://schemas.microsoft.com/office/drawing/2014/main" id="{DD951162-16BF-ABB7-6103-CBADEB1E6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47" y="251932"/>
            <a:ext cx="3497243" cy="731023"/>
          </a:xfrm>
          <a:prstGeom prst="rect">
            <a:avLst/>
          </a:prstGeom>
        </p:spPr>
      </p:pic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FE7DA2DB-1CBC-09FF-87B2-CA1C44112535}"/>
              </a:ext>
            </a:extLst>
          </p:cNvPr>
          <p:cNvSpPr txBox="1">
            <a:spLocks/>
          </p:cNvSpPr>
          <p:nvPr/>
        </p:nvSpPr>
        <p:spPr>
          <a:xfrm>
            <a:off x="11491274" y="6391869"/>
            <a:ext cx="429682" cy="32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24E5E-6D3B-49AD-B34C-8795A08163FB}" type="slidenum">
              <a:rPr kumimoji="0" lang="en-GB" sz="2000" b="1" i="0" u="none" strike="noStrike" kern="1200" cap="none" spc="0" normalizeH="0" baseline="0" noProof="0" smtClean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E570A9-EB0F-5F8A-2E88-0B51A08CA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16" y="240890"/>
            <a:ext cx="2128539" cy="7531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8F3DA9-E848-8A4A-1639-0FBF221E4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4364" y="-211196"/>
            <a:ext cx="2988000" cy="1657281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841655DB-31C8-56CF-F3F3-ADCE2F83436E}"/>
              </a:ext>
            </a:extLst>
          </p:cNvPr>
          <p:cNvSpPr txBox="1"/>
          <p:nvPr/>
        </p:nvSpPr>
        <p:spPr>
          <a:xfrm>
            <a:off x="2146852" y="1920375"/>
            <a:ext cx="73826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854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8543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Post mining landscape: Ecosystem Services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8543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Production – Landscape experience – Recreation/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28543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latin typeface="Times New Roman" panose="02020603050405020304" pitchFamily="18" charset="0"/>
              </a:rPr>
              <a:t>W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28543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atersports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8543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8F9C97E2-7ABA-4BF0-B7C6-65975020C9BA}"/>
              </a:ext>
            </a:extLst>
          </p:cNvPr>
          <p:cNvSpPr txBox="1"/>
          <p:nvPr/>
        </p:nvSpPr>
        <p:spPr>
          <a:xfrm>
            <a:off x="2137685" y="3232280"/>
            <a:ext cx="8408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854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Cospudener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See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Zwenkauer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See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F609F3E-8FB1-4D17-A3E3-9CD551752885}"/>
              </a:ext>
            </a:extLst>
          </p:cNvPr>
          <p:cNvGrpSpPr/>
          <p:nvPr/>
        </p:nvGrpSpPr>
        <p:grpSpPr>
          <a:xfrm>
            <a:off x="5899354" y="2822862"/>
            <a:ext cx="5238000" cy="3892110"/>
            <a:chOff x="5899354" y="2822862"/>
            <a:chExt cx="5238000" cy="389211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EB0B6A5-646E-4CEA-834C-6CDA52FB0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9354" y="2822862"/>
              <a:ext cx="5238000" cy="349200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C04EEFDF-4C9A-4A72-A3C3-A78287F8E178}"/>
                </a:ext>
              </a:extLst>
            </p:cNvPr>
            <p:cNvSpPr txBox="1"/>
            <p:nvPr/>
          </p:nvSpPr>
          <p:spPr>
            <a:xfrm>
              <a:off x="5899354" y="6314862"/>
              <a:ext cx="5238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Image: NASA (https://earthobservatory.nasa.gov/images/92200/a-transformed-landscape-in-germany)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436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9BF2D9F0-30D9-988D-79DA-A756F51C58D7}"/>
              </a:ext>
            </a:extLst>
          </p:cNvPr>
          <p:cNvSpPr/>
          <p:nvPr/>
        </p:nvSpPr>
        <p:spPr>
          <a:xfrm>
            <a:off x="11413884" y="6321174"/>
            <a:ext cx="584462" cy="937465"/>
          </a:xfrm>
          <a:prstGeom prst="rect">
            <a:avLst/>
          </a:prstGeom>
          <a:solidFill>
            <a:srgbClr val="E5D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350CA5-E2BC-B539-44AF-9FF6A6EA4049}"/>
              </a:ext>
            </a:extLst>
          </p:cNvPr>
          <p:cNvSpPr/>
          <p:nvPr/>
        </p:nvSpPr>
        <p:spPr>
          <a:xfrm>
            <a:off x="0" y="0"/>
            <a:ext cx="12192000" cy="1212810"/>
          </a:xfrm>
          <a:prstGeom prst="rect">
            <a:avLst/>
          </a:prstGeom>
          <a:solidFill>
            <a:srgbClr val="E5D9B6">
              <a:alpha val="9004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3F024AA-2EB4-E0BA-34E4-92DD37C8B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98" y="0"/>
            <a:ext cx="1617080" cy="1212809"/>
          </a:xfrm>
          <a:prstGeom prst="rect">
            <a:avLst/>
          </a:prstGeom>
        </p:spPr>
      </p:pic>
      <p:pic>
        <p:nvPicPr>
          <p:cNvPr id="18" name="Imagen 17" descr="Imagen que contiene botella, firmar, naranja, monitor&#10;&#10;Descripción generada automáticamente">
            <a:extLst>
              <a:ext uri="{FF2B5EF4-FFF2-40B4-BE49-F238E27FC236}">
                <a16:creationId xmlns:a16="http://schemas.microsoft.com/office/drawing/2014/main" id="{DD951162-16BF-ABB7-6103-CBADEB1E6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47" y="251932"/>
            <a:ext cx="3497243" cy="731023"/>
          </a:xfrm>
          <a:prstGeom prst="rect">
            <a:avLst/>
          </a:prstGeom>
        </p:spPr>
      </p:pic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FE7DA2DB-1CBC-09FF-87B2-CA1C44112535}"/>
              </a:ext>
            </a:extLst>
          </p:cNvPr>
          <p:cNvSpPr txBox="1">
            <a:spLocks/>
          </p:cNvSpPr>
          <p:nvPr/>
        </p:nvSpPr>
        <p:spPr>
          <a:xfrm>
            <a:off x="11491274" y="6391869"/>
            <a:ext cx="429682" cy="32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24E5E-6D3B-49AD-B34C-8795A08163FB}" type="slidenum">
              <a:rPr kumimoji="0" lang="en-GB" sz="2000" b="1" i="0" u="none" strike="noStrike" kern="1200" cap="none" spc="0" normalizeH="0" baseline="0" noProof="0" smtClean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E570A9-EB0F-5F8A-2E88-0B51A08CA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16" y="240890"/>
            <a:ext cx="2128539" cy="7531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8F3DA9-E848-8A4A-1639-0FBF221E4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4364" y="-211196"/>
            <a:ext cx="2988000" cy="16572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C53C90D-4839-4C85-A5F5-47C86DA24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6" y="1245928"/>
            <a:ext cx="7344000" cy="5212302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69A0B06-7793-44DB-B5EF-3D8F7AEA743F}"/>
              </a:ext>
            </a:extLst>
          </p:cNvPr>
          <p:cNvSpPr/>
          <p:nvPr/>
        </p:nvSpPr>
        <p:spPr>
          <a:xfrm>
            <a:off x="4177554" y="1775538"/>
            <a:ext cx="1407459" cy="14024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F3244E2-2041-438C-AEAE-C98F612AB54B}"/>
              </a:ext>
            </a:extLst>
          </p:cNvPr>
          <p:cNvGrpSpPr/>
          <p:nvPr/>
        </p:nvGrpSpPr>
        <p:grpSpPr>
          <a:xfrm>
            <a:off x="1506189" y="1212809"/>
            <a:ext cx="4527837" cy="2596110"/>
            <a:chOff x="1646514" y="1212809"/>
            <a:chExt cx="4527837" cy="259611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C110FDE-EEBE-44E0-9897-238489377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514" y="1212809"/>
              <a:ext cx="4527837" cy="219600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0AABEE7-7924-4C5E-9942-595E7E459408}"/>
                </a:ext>
              </a:extLst>
            </p:cNvPr>
            <p:cNvSpPr txBox="1"/>
            <p:nvPr/>
          </p:nvSpPr>
          <p:spPr>
            <a:xfrm>
              <a:off x="1646515" y="3408809"/>
              <a:ext cx="452783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Image: Andreas Wolf 01 - Eigenes Werk, CC BY-SA 4.0, https://commons.wikimedia.org/w/index.php?curid=110860724</a:t>
              </a: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729746D9-65B3-4DFB-B4C4-7EC61DC89E89}"/>
              </a:ext>
            </a:extLst>
          </p:cNvPr>
          <p:cNvSpPr txBox="1"/>
          <p:nvPr/>
        </p:nvSpPr>
        <p:spPr>
          <a:xfrm>
            <a:off x="2434365" y="1218826"/>
            <a:ext cx="2671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Mining-</a:t>
            </a:r>
            <a:r>
              <a:rPr lang="de-DE" dirty="0" err="1"/>
              <a:t>pit</a:t>
            </a:r>
            <a:r>
              <a:rPr lang="de-DE" dirty="0"/>
              <a:t> </a:t>
            </a:r>
            <a:r>
              <a:rPr lang="de-DE" dirty="0" err="1"/>
              <a:t>Cospuden</a:t>
            </a:r>
            <a:r>
              <a:rPr lang="de-DE" dirty="0"/>
              <a:t> 1993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2675AAE-0296-450D-86F8-64A1E7375187}"/>
              </a:ext>
            </a:extLst>
          </p:cNvPr>
          <p:cNvGrpSpPr/>
          <p:nvPr/>
        </p:nvGrpSpPr>
        <p:grpSpPr>
          <a:xfrm>
            <a:off x="1459237" y="1212808"/>
            <a:ext cx="4376446" cy="3123442"/>
            <a:chOff x="1459237" y="1212808"/>
            <a:chExt cx="4376446" cy="3123442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29938740-76CC-450B-923C-1D1083260BA1}"/>
                </a:ext>
              </a:extLst>
            </p:cNvPr>
            <p:cNvGrpSpPr/>
            <p:nvPr/>
          </p:nvGrpSpPr>
          <p:grpSpPr>
            <a:xfrm>
              <a:off x="1459237" y="1212808"/>
              <a:ext cx="4376446" cy="3123442"/>
              <a:chOff x="1459237" y="1212808"/>
              <a:chExt cx="4376446" cy="3123442"/>
            </a:xfrm>
          </p:grpSpPr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6C53D579-4DF0-4809-AD72-053A22DFF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6188" y="1212808"/>
                <a:ext cx="4329495" cy="2736000"/>
              </a:xfrm>
              <a:prstGeom prst="rect">
                <a:avLst/>
              </a:prstGeom>
            </p:spPr>
          </p:pic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93A1EEC2-EB3F-4423-9354-2089A8E3AC1E}"/>
                  </a:ext>
                </a:extLst>
              </p:cNvPr>
              <p:cNvSpPr txBox="1"/>
              <p:nvPr/>
            </p:nvSpPr>
            <p:spPr>
              <a:xfrm>
                <a:off x="1459237" y="3936140"/>
                <a:ext cx="437644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Image: Andreas </a:t>
                </a:r>
                <a:r>
                  <a:rPr lang="en-U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Hannusch</a:t>
                </a: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, CC BY-SA 3.0, https://commons.wikimedia.org/w/index.php?curid=12984938</a:t>
                </a:r>
                <a:endParaRPr lang="de-DE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DB220A4-43E1-4B84-9D61-B79180E971ED}"/>
                </a:ext>
              </a:extLst>
            </p:cNvPr>
            <p:cNvSpPr txBox="1"/>
            <p:nvPr/>
          </p:nvSpPr>
          <p:spPr>
            <a:xfrm>
              <a:off x="1760485" y="1239340"/>
              <a:ext cx="3854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Cospudener</a:t>
              </a:r>
              <a:r>
                <a:rPr lang="de-DE" dirty="0"/>
                <a:t> See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8D804D63-DEA5-444C-97FF-04DA12B9E7C5}"/>
              </a:ext>
            </a:extLst>
          </p:cNvPr>
          <p:cNvGrpSpPr/>
          <p:nvPr/>
        </p:nvGrpSpPr>
        <p:grpSpPr>
          <a:xfrm>
            <a:off x="5828278" y="1212808"/>
            <a:ext cx="3980036" cy="3117390"/>
            <a:chOff x="5825555" y="1212808"/>
            <a:chExt cx="3980036" cy="3117390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DF2307AC-B441-4719-92A6-D35D0BE81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9384" y="1212808"/>
              <a:ext cx="3976207" cy="2736000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7A536C1-CC06-4BE0-B6E5-280F2548B260}"/>
                </a:ext>
              </a:extLst>
            </p:cNvPr>
            <p:cNvSpPr txBox="1"/>
            <p:nvPr/>
          </p:nvSpPr>
          <p:spPr>
            <a:xfrm>
              <a:off x="5825555" y="3930088"/>
              <a:ext cx="397620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Image: Norbert Kaiser - Eigenes Werk, CC BY-SA 3.0, https://commons.wikimedia.org/w/index.php?curid=884091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72DFC0FF-F1A8-4159-BFD3-9BD8D9FFA22A}"/>
              </a:ext>
            </a:extLst>
          </p:cNvPr>
          <p:cNvGrpSpPr/>
          <p:nvPr/>
        </p:nvGrpSpPr>
        <p:grpSpPr>
          <a:xfrm>
            <a:off x="4829224" y="4330198"/>
            <a:ext cx="2376000" cy="2470657"/>
            <a:chOff x="4829224" y="4330198"/>
            <a:chExt cx="2376000" cy="2470657"/>
          </a:xfrm>
        </p:grpSpPr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07F10E51-D399-469A-B514-D593620A7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224" y="4330198"/>
              <a:ext cx="2376000" cy="1782000"/>
            </a:xfrm>
            <a:prstGeom prst="rect">
              <a:avLst/>
            </a:prstGeom>
          </p:spPr>
        </p:pic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F2194677-435F-4CAB-AF04-797DC41A754B}"/>
                </a:ext>
              </a:extLst>
            </p:cNvPr>
            <p:cNvSpPr txBox="1"/>
            <p:nvPr/>
          </p:nvSpPr>
          <p:spPr>
            <a:xfrm>
              <a:off x="4829224" y="6092969"/>
              <a:ext cx="237600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Image: </a:t>
              </a:r>
              <a:r>
                <a:rPr lang="de-DE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Tnemtsoni</a:t>
              </a:r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 - Eigenes Werk, CC BY-SA 3.0, https://commons.wikimedia.org/w/index.php?curid=31741126</a:t>
              </a: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2D3E0720-BBD7-4853-912E-43EF0D729B8D}"/>
              </a:ext>
            </a:extLst>
          </p:cNvPr>
          <p:cNvGrpSpPr/>
          <p:nvPr/>
        </p:nvGrpSpPr>
        <p:grpSpPr>
          <a:xfrm>
            <a:off x="7205224" y="4328969"/>
            <a:ext cx="2352000" cy="2317998"/>
            <a:chOff x="7205224" y="4328969"/>
            <a:chExt cx="2352000" cy="2317998"/>
          </a:xfrm>
        </p:grpSpPr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52A5493D-C708-43B3-9D30-2ACCD3319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5224" y="4328969"/>
              <a:ext cx="2352000" cy="1764000"/>
            </a:xfrm>
            <a:prstGeom prst="rect">
              <a:avLst/>
            </a:prstGeom>
          </p:spPr>
        </p:pic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20ED7494-1EFA-4EAB-A66C-D87B42058F48}"/>
                </a:ext>
              </a:extLst>
            </p:cNvPr>
            <p:cNvSpPr txBox="1"/>
            <p:nvPr/>
          </p:nvSpPr>
          <p:spPr>
            <a:xfrm>
              <a:off x="7205224" y="6092969"/>
              <a:ext cx="235200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Image: Daniel-obst, CC BY-SA 3.0, https://commons.wikimedia.org/w/index.php?curid=11685794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116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9BF2D9F0-30D9-988D-79DA-A756F51C58D7}"/>
              </a:ext>
            </a:extLst>
          </p:cNvPr>
          <p:cNvSpPr/>
          <p:nvPr/>
        </p:nvSpPr>
        <p:spPr>
          <a:xfrm>
            <a:off x="11413884" y="6321174"/>
            <a:ext cx="584462" cy="937465"/>
          </a:xfrm>
          <a:prstGeom prst="rect">
            <a:avLst/>
          </a:prstGeom>
          <a:solidFill>
            <a:srgbClr val="E5D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350CA5-E2BC-B539-44AF-9FF6A6EA4049}"/>
              </a:ext>
            </a:extLst>
          </p:cNvPr>
          <p:cNvSpPr/>
          <p:nvPr/>
        </p:nvSpPr>
        <p:spPr>
          <a:xfrm>
            <a:off x="0" y="0"/>
            <a:ext cx="12192000" cy="1212810"/>
          </a:xfrm>
          <a:prstGeom prst="rect">
            <a:avLst/>
          </a:prstGeom>
          <a:solidFill>
            <a:srgbClr val="E5D9B6">
              <a:alpha val="9004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3F024AA-2EB4-E0BA-34E4-92DD37C8B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98" y="0"/>
            <a:ext cx="1617080" cy="1212809"/>
          </a:xfrm>
          <a:prstGeom prst="rect">
            <a:avLst/>
          </a:prstGeom>
        </p:spPr>
      </p:pic>
      <p:pic>
        <p:nvPicPr>
          <p:cNvPr id="18" name="Imagen 17" descr="Imagen que contiene botella, firmar, naranja, monitor&#10;&#10;Descripción generada automáticamente">
            <a:extLst>
              <a:ext uri="{FF2B5EF4-FFF2-40B4-BE49-F238E27FC236}">
                <a16:creationId xmlns:a16="http://schemas.microsoft.com/office/drawing/2014/main" id="{DD951162-16BF-ABB7-6103-CBADEB1E6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47" y="251932"/>
            <a:ext cx="3497243" cy="731023"/>
          </a:xfrm>
          <a:prstGeom prst="rect">
            <a:avLst/>
          </a:prstGeom>
        </p:spPr>
      </p:pic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FE7DA2DB-1CBC-09FF-87B2-CA1C44112535}"/>
              </a:ext>
            </a:extLst>
          </p:cNvPr>
          <p:cNvSpPr txBox="1">
            <a:spLocks/>
          </p:cNvSpPr>
          <p:nvPr/>
        </p:nvSpPr>
        <p:spPr>
          <a:xfrm>
            <a:off x="11491274" y="6391869"/>
            <a:ext cx="429682" cy="32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24E5E-6D3B-49AD-B34C-8795A08163FB}" type="slidenum">
              <a:rPr kumimoji="0" lang="en-GB" sz="2000" b="1" i="0" u="none" strike="noStrike" kern="1200" cap="none" spc="0" normalizeH="0" baseline="0" noProof="0" smtClean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E570A9-EB0F-5F8A-2E88-0B51A08CA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16" y="240890"/>
            <a:ext cx="2128539" cy="7531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8F3DA9-E848-8A4A-1639-0FBF221E4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4364" y="-211196"/>
            <a:ext cx="2988000" cy="16572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C53C90D-4839-4C85-A5F5-47C86DA24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85" y="1424006"/>
            <a:ext cx="7344000" cy="5212302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3C846BD-61F1-460E-A40E-58674ABC325F}"/>
              </a:ext>
            </a:extLst>
          </p:cNvPr>
          <p:cNvSpPr/>
          <p:nvPr/>
        </p:nvSpPr>
        <p:spPr>
          <a:xfrm>
            <a:off x="2974155" y="3182472"/>
            <a:ext cx="2330823" cy="145228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951D242-7C66-4E53-BB5C-C82DB3ACD61E}"/>
              </a:ext>
            </a:extLst>
          </p:cNvPr>
          <p:cNvGrpSpPr/>
          <p:nvPr/>
        </p:nvGrpSpPr>
        <p:grpSpPr>
          <a:xfrm>
            <a:off x="1595999" y="1212809"/>
            <a:ext cx="4500001" cy="3394448"/>
            <a:chOff x="1593590" y="1205192"/>
            <a:chExt cx="4500001" cy="339444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41C9247-100F-4961-A2DE-9349A0CFF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591" y="1205192"/>
              <a:ext cx="4500000" cy="300000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CF45221-EA31-45FB-9B0C-0F2B2F283CD3}"/>
                </a:ext>
              </a:extLst>
            </p:cNvPr>
            <p:cNvSpPr txBox="1"/>
            <p:nvPr/>
          </p:nvSpPr>
          <p:spPr>
            <a:xfrm>
              <a:off x="1593590" y="4199530"/>
              <a:ext cx="44999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Image: Andreas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Hannusch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, CC BY-SA 3.0, https://commons.wikimedia.org/w/index.php?curid=8836413</a:t>
              </a:r>
              <a:endParaRPr lang="de-DE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5086762E-511E-421F-9BA4-6D79AA45835E}"/>
                </a:ext>
              </a:extLst>
            </p:cNvPr>
            <p:cNvSpPr txBox="1"/>
            <p:nvPr/>
          </p:nvSpPr>
          <p:spPr>
            <a:xfrm>
              <a:off x="1766047" y="1424006"/>
              <a:ext cx="3263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Pit-mine Zwenkau, 2005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9C0AFC9C-3EF9-42A2-91F3-CF7CA646CFC4}"/>
              </a:ext>
            </a:extLst>
          </p:cNvPr>
          <p:cNvGrpSpPr/>
          <p:nvPr/>
        </p:nvGrpSpPr>
        <p:grpSpPr>
          <a:xfrm>
            <a:off x="1340954" y="1212808"/>
            <a:ext cx="5328001" cy="3394279"/>
            <a:chOff x="1340954" y="1212808"/>
            <a:chExt cx="5328001" cy="3394279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C63F8198-94FC-4227-96FB-6BFB1CCDB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954" y="1212808"/>
              <a:ext cx="5328000" cy="29970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BCCBD6E-BE76-418B-B703-23A655BA4886}"/>
                </a:ext>
              </a:extLst>
            </p:cNvPr>
            <p:cNvSpPr txBox="1"/>
            <p:nvPr/>
          </p:nvSpPr>
          <p:spPr>
            <a:xfrm>
              <a:off x="1340955" y="4206977"/>
              <a:ext cx="53280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Image: Wolkenkratzer - Eigenes Werk, CC BY-SA 4.0, https://commons.wikimedia.org/w/index.php?curid=61294012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C64FC9EB-311B-4308-A632-2AE59995A24B}"/>
                </a:ext>
              </a:extLst>
            </p:cNvPr>
            <p:cNvSpPr txBox="1"/>
            <p:nvPr/>
          </p:nvSpPr>
          <p:spPr>
            <a:xfrm>
              <a:off x="1443599" y="1255440"/>
              <a:ext cx="1828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Zwenkauer</a:t>
              </a:r>
              <a:r>
                <a:rPr lang="de-DE" dirty="0"/>
                <a:t> See</a:t>
              </a: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F280833C-0822-42F6-90DB-D577394CCDEB}"/>
              </a:ext>
            </a:extLst>
          </p:cNvPr>
          <p:cNvGrpSpPr/>
          <p:nvPr/>
        </p:nvGrpSpPr>
        <p:grpSpPr>
          <a:xfrm>
            <a:off x="6668952" y="1212813"/>
            <a:ext cx="3996002" cy="3392837"/>
            <a:chOff x="6668952" y="1212813"/>
            <a:chExt cx="3996002" cy="3392837"/>
          </a:xfrm>
        </p:grpSpPr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1288B7F6-4134-4797-B767-74B0844A8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954" y="1212813"/>
              <a:ext cx="3996000" cy="2992727"/>
            </a:xfrm>
            <a:prstGeom prst="rect">
              <a:avLst/>
            </a:prstGeom>
          </p:spPr>
        </p:pic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98DCBA55-FD55-4380-850E-F621AF3AC804}"/>
                </a:ext>
              </a:extLst>
            </p:cNvPr>
            <p:cNvSpPr txBox="1"/>
            <p:nvPr/>
          </p:nvSpPr>
          <p:spPr>
            <a:xfrm>
              <a:off x="6668952" y="4205540"/>
              <a:ext cx="39960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Von Daniel </a:t>
              </a:r>
              <a:r>
                <a:rPr lang="de-DE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Sporbert</a:t>
              </a:r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de-DE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Zwenkauer-See.wiki</a:t>
              </a:r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, CC BY-SA 4.0, https://commons.wikimedia.org/w/index.php?curid=69884672</a:t>
              </a: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F4729A55-88C4-4EE8-A556-DC054C7435B7}"/>
              </a:ext>
            </a:extLst>
          </p:cNvPr>
          <p:cNvGrpSpPr/>
          <p:nvPr/>
        </p:nvGrpSpPr>
        <p:grpSpPr>
          <a:xfrm>
            <a:off x="1440719" y="4603213"/>
            <a:ext cx="9224233" cy="1506221"/>
            <a:chOff x="1440719" y="4603213"/>
            <a:chExt cx="9224233" cy="1506221"/>
          </a:xfrm>
        </p:grpSpPr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63712D4E-780E-4463-B674-BC779EFB4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719" y="4603213"/>
              <a:ext cx="9224233" cy="1260000"/>
            </a:xfrm>
            <a:prstGeom prst="rect">
              <a:avLst/>
            </a:prstGeom>
          </p:spPr>
        </p:pic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226F1D50-4CFB-4B4D-A874-E7BFDCFB4BAF}"/>
                </a:ext>
              </a:extLst>
            </p:cNvPr>
            <p:cNvSpPr txBox="1"/>
            <p:nvPr/>
          </p:nvSpPr>
          <p:spPr>
            <a:xfrm>
              <a:off x="1595999" y="5863213"/>
              <a:ext cx="906895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Image: Daniel </a:t>
              </a:r>
              <a:r>
                <a:rPr lang="de-DE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Sporbert</a:t>
              </a:r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 - Zwenkauer-See.org, CC BY-SA 4.0, https://commons.wikimedia.org/w/index.php?curid=71169741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525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9BF2D9F0-30D9-988D-79DA-A756F51C58D7}"/>
              </a:ext>
            </a:extLst>
          </p:cNvPr>
          <p:cNvSpPr/>
          <p:nvPr/>
        </p:nvSpPr>
        <p:spPr>
          <a:xfrm>
            <a:off x="11413884" y="6321174"/>
            <a:ext cx="584462" cy="937465"/>
          </a:xfrm>
          <a:prstGeom prst="rect">
            <a:avLst/>
          </a:prstGeom>
          <a:solidFill>
            <a:srgbClr val="E5D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350CA5-E2BC-B539-44AF-9FF6A6EA4049}"/>
              </a:ext>
            </a:extLst>
          </p:cNvPr>
          <p:cNvSpPr/>
          <p:nvPr/>
        </p:nvSpPr>
        <p:spPr>
          <a:xfrm>
            <a:off x="0" y="0"/>
            <a:ext cx="12192000" cy="1212810"/>
          </a:xfrm>
          <a:prstGeom prst="rect">
            <a:avLst/>
          </a:prstGeom>
          <a:solidFill>
            <a:srgbClr val="E5D9B6">
              <a:alpha val="9004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3F024AA-2EB4-E0BA-34E4-92DD37C8B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98" y="0"/>
            <a:ext cx="1617080" cy="1212809"/>
          </a:xfrm>
          <a:prstGeom prst="rect">
            <a:avLst/>
          </a:prstGeom>
        </p:spPr>
      </p:pic>
      <p:pic>
        <p:nvPicPr>
          <p:cNvPr id="18" name="Imagen 17" descr="Imagen que contiene botella, firmar, naranja, monitor&#10;&#10;Descripción generada automáticamente">
            <a:extLst>
              <a:ext uri="{FF2B5EF4-FFF2-40B4-BE49-F238E27FC236}">
                <a16:creationId xmlns:a16="http://schemas.microsoft.com/office/drawing/2014/main" id="{DD951162-16BF-ABB7-6103-CBADEB1E6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47" y="251932"/>
            <a:ext cx="3497243" cy="731023"/>
          </a:xfrm>
          <a:prstGeom prst="rect">
            <a:avLst/>
          </a:prstGeom>
        </p:spPr>
      </p:pic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FE7DA2DB-1CBC-09FF-87B2-CA1C44112535}"/>
              </a:ext>
            </a:extLst>
          </p:cNvPr>
          <p:cNvSpPr txBox="1">
            <a:spLocks/>
          </p:cNvSpPr>
          <p:nvPr/>
        </p:nvSpPr>
        <p:spPr>
          <a:xfrm>
            <a:off x="11491274" y="6391869"/>
            <a:ext cx="429682" cy="32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24E5E-6D3B-49AD-B34C-8795A08163FB}" type="slidenum">
              <a:rPr kumimoji="0" lang="en-GB" sz="2000" b="1" i="0" u="none" strike="noStrike" kern="1200" cap="none" spc="0" normalizeH="0" baseline="0" noProof="0" smtClean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E570A9-EB0F-5F8A-2E88-0B51A08CA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16" y="240890"/>
            <a:ext cx="2128539" cy="7531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8F3DA9-E848-8A4A-1639-0FBF221E4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4364" y="-211196"/>
            <a:ext cx="2988000" cy="1657281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841655DB-31C8-56CF-F3F3-ADCE2F83436E}"/>
              </a:ext>
            </a:extLst>
          </p:cNvPr>
          <p:cNvSpPr txBox="1"/>
          <p:nvPr/>
        </p:nvSpPr>
        <p:spPr>
          <a:xfrm>
            <a:off x="2146852" y="1920375"/>
            <a:ext cx="73826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854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8543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Landscape Ecosystem Services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8543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Biodiversity – Landscape based Tourism – Cultural heritage: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8F9C97E2-7ABA-4BF0-B7C6-65975020C9BA}"/>
              </a:ext>
            </a:extLst>
          </p:cNvPr>
          <p:cNvSpPr txBox="1"/>
          <p:nvPr/>
        </p:nvSpPr>
        <p:spPr>
          <a:xfrm>
            <a:off x="2137685" y="3232280"/>
            <a:ext cx="8408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854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err="1">
                <a:latin typeface="Times New Roman" panose="02020603050405020304" pitchFamily="18" charset="0"/>
              </a:rPr>
              <a:t>Markkleeberger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See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err="1">
                <a:latin typeface="Times New Roman" panose="02020603050405020304" pitchFamily="18" charset="0"/>
              </a:rPr>
              <a:t>Störmthaler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See</a:t>
            </a:r>
          </a:p>
        </p:txBody>
      </p:sp>
    </p:spTree>
    <p:extLst>
      <p:ext uri="{BB962C8B-B14F-4D97-AF65-F5344CB8AC3E}">
        <p14:creationId xmlns:p14="http://schemas.microsoft.com/office/powerpoint/2010/main" val="134835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9BF2D9F0-30D9-988D-79DA-A756F51C58D7}"/>
              </a:ext>
            </a:extLst>
          </p:cNvPr>
          <p:cNvSpPr/>
          <p:nvPr/>
        </p:nvSpPr>
        <p:spPr>
          <a:xfrm>
            <a:off x="11413884" y="6321174"/>
            <a:ext cx="584462" cy="937465"/>
          </a:xfrm>
          <a:prstGeom prst="rect">
            <a:avLst/>
          </a:prstGeom>
          <a:solidFill>
            <a:srgbClr val="E5D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350CA5-E2BC-B539-44AF-9FF6A6EA4049}"/>
              </a:ext>
            </a:extLst>
          </p:cNvPr>
          <p:cNvSpPr/>
          <p:nvPr/>
        </p:nvSpPr>
        <p:spPr>
          <a:xfrm>
            <a:off x="0" y="0"/>
            <a:ext cx="12192000" cy="1212810"/>
          </a:xfrm>
          <a:prstGeom prst="rect">
            <a:avLst/>
          </a:prstGeom>
          <a:solidFill>
            <a:srgbClr val="E5D9B6">
              <a:alpha val="9004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3F024AA-2EB4-E0BA-34E4-92DD37C8B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98" y="0"/>
            <a:ext cx="1617080" cy="1212809"/>
          </a:xfrm>
          <a:prstGeom prst="rect">
            <a:avLst/>
          </a:prstGeom>
        </p:spPr>
      </p:pic>
      <p:pic>
        <p:nvPicPr>
          <p:cNvPr id="18" name="Imagen 17" descr="Imagen que contiene botella, firmar, naranja, monitor&#10;&#10;Descripción generada automáticamente">
            <a:extLst>
              <a:ext uri="{FF2B5EF4-FFF2-40B4-BE49-F238E27FC236}">
                <a16:creationId xmlns:a16="http://schemas.microsoft.com/office/drawing/2014/main" id="{DD951162-16BF-ABB7-6103-CBADEB1E6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47" y="251932"/>
            <a:ext cx="3497243" cy="731023"/>
          </a:xfrm>
          <a:prstGeom prst="rect">
            <a:avLst/>
          </a:prstGeom>
        </p:spPr>
      </p:pic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FE7DA2DB-1CBC-09FF-87B2-CA1C44112535}"/>
              </a:ext>
            </a:extLst>
          </p:cNvPr>
          <p:cNvSpPr txBox="1">
            <a:spLocks/>
          </p:cNvSpPr>
          <p:nvPr/>
        </p:nvSpPr>
        <p:spPr>
          <a:xfrm>
            <a:off x="11491274" y="6391869"/>
            <a:ext cx="429682" cy="32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24E5E-6D3B-49AD-B34C-8795A08163FB}" type="slidenum">
              <a:rPr kumimoji="0" lang="en-GB" sz="2000" b="1" i="0" u="none" strike="noStrike" kern="1200" cap="none" spc="0" normalizeH="0" baseline="0" noProof="0" smtClean="0">
                <a:ln>
                  <a:noFill/>
                </a:ln>
                <a:solidFill>
                  <a:srgbClr val="28543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543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E570A9-EB0F-5F8A-2E88-0B51A08CA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16" y="240890"/>
            <a:ext cx="2128539" cy="7531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8F3DA9-E848-8A4A-1639-0FBF221E4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4364" y="-211196"/>
            <a:ext cx="2988000" cy="16572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C53C90D-4839-4C85-A5F5-47C86DA24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85" y="1424006"/>
            <a:ext cx="7344000" cy="5212302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1BEABAE6-5C94-42E7-8509-A647FA563AEF}"/>
              </a:ext>
            </a:extLst>
          </p:cNvPr>
          <p:cNvSpPr/>
          <p:nvPr/>
        </p:nvSpPr>
        <p:spPr>
          <a:xfrm>
            <a:off x="5602941" y="2321859"/>
            <a:ext cx="1111624" cy="110714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AF89443-CD38-44A9-B95F-8A75819E6862}"/>
              </a:ext>
            </a:extLst>
          </p:cNvPr>
          <p:cNvGrpSpPr/>
          <p:nvPr/>
        </p:nvGrpSpPr>
        <p:grpSpPr>
          <a:xfrm>
            <a:off x="1499076" y="1212809"/>
            <a:ext cx="4596924" cy="3542098"/>
            <a:chOff x="1499076" y="1212809"/>
            <a:chExt cx="4596924" cy="3542098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D177ABF4-B42B-4D36-966D-8F69CA4162BB}"/>
                </a:ext>
              </a:extLst>
            </p:cNvPr>
            <p:cNvGrpSpPr/>
            <p:nvPr/>
          </p:nvGrpSpPr>
          <p:grpSpPr>
            <a:xfrm>
              <a:off x="1499076" y="1212809"/>
              <a:ext cx="4596924" cy="3542098"/>
              <a:chOff x="1476969" y="1194151"/>
              <a:chExt cx="4596924" cy="3542098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98F702EE-73B9-4118-8568-94CAE890F8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6970" y="1194151"/>
                <a:ext cx="4596923" cy="2988000"/>
              </a:xfrm>
              <a:prstGeom prst="rect">
                <a:avLst/>
              </a:prstGeom>
            </p:spPr>
          </p:pic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025264AB-DEA0-40C1-B5E1-32A3ACD89B92}"/>
                  </a:ext>
                </a:extLst>
              </p:cNvPr>
              <p:cNvSpPr txBox="1"/>
              <p:nvPr/>
            </p:nvSpPr>
            <p:spPr>
              <a:xfrm>
                <a:off x="1476969" y="4182251"/>
                <a:ext cx="4596924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Image: Bundesarchiv, Bild 183-U0105-033 / </a:t>
                </a:r>
                <a:r>
                  <a:rPr lang="de-DE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Gahlbeck</a:t>
                </a:r>
                <a: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, Friedrich / CC-BY-SA 3.0, CC BY-SA 3.0 de, https://commons.wikimedia.org/w/index.php?curid=5437437</a:t>
                </a:r>
              </a:p>
            </p:txBody>
          </p:sp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4DE9F788-570A-4B37-9482-A0BFA667925C}"/>
                </a:ext>
              </a:extLst>
            </p:cNvPr>
            <p:cNvSpPr txBox="1"/>
            <p:nvPr/>
          </p:nvSpPr>
          <p:spPr>
            <a:xfrm>
              <a:off x="1596621" y="1424005"/>
              <a:ext cx="43469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Pit-mine Espenhain (Markkleeberg) 1979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268099E-6E7F-4A53-B56D-56561D0969F7}"/>
              </a:ext>
            </a:extLst>
          </p:cNvPr>
          <p:cNvGrpSpPr/>
          <p:nvPr/>
        </p:nvGrpSpPr>
        <p:grpSpPr>
          <a:xfrm>
            <a:off x="1073416" y="1453699"/>
            <a:ext cx="6156001" cy="3257484"/>
            <a:chOff x="1073416" y="1446085"/>
            <a:chExt cx="6156001" cy="3257484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2AA1A5E-81B9-4386-A77E-4F4482E6B33D}"/>
                </a:ext>
              </a:extLst>
            </p:cNvPr>
            <p:cNvGrpSpPr/>
            <p:nvPr/>
          </p:nvGrpSpPr>
          <p:grpSpPr>
            <a:xfrm>
              <a:off x="1073416" y="1446085"/>
              <a:ext cx="6156001" cy="3257484"/>
              <a:chOff x="1073414" y="1212842"/>
              <a:chExt cx="6156001" cy="3257484"/>
            </a:xfrm>
          </p:grpSpPr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950DC9A4-6582-4140-B0FD-79766F7DE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415" y="1212842"/>
                <a:ext cx="6156000" cy="2856567"/>
              </a:xfrm>
              <a:prstGeom prst="rect">
                <a:avLst/>
              </a:prstGeom>
            </p:spPr>
          </p:pic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606A44A2-169E-4334-8E8B-FBAA13CA09EB}"/>
                  </a:ext>
                </a:extLst>
              </p:cNvPr>
              <p:cNvSpPr txBox="1"/>
              <p:nvPr/>
            </p:nvSpPr>
            <p:spPr>
              <a:xfrm>
                <a:off x="1073414" y="4070216"/>
                <a:ext cx="615599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Image: Carsten Steger - Eigenes Werk, CC BY-SA 4.0, https://commons.wikimedia.org/w/index.php?curid=105256200</a:t>
                </a:r>
              </a:p>
            </p:txBody>
          </p:sp>
        </p:grp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FC319DFF-9835-488E-80B8-01F8475990A8}"/>
                </a:ext>
              </a:extLst>
            </p:cNvPr>
            <p:cNvSpPr txBox="1"/>
            <p:nvPr/>
          </p:nvSpPr>
          <p:spPr>
            <a:xfrm>
              <a:off x="1308848" y="1608671"/>
              <a:ext cx="2160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Markkleeberger See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04B0426A-1A54-4664-8678-E79311D6302D}"/>
              </a:ext>
            </a:extLst>
          </p:cNvPr>
          <p:cNvGrpSpPr/>
          <p:nvPr/>
        </p:nvGrpSpPr>
        <p:grpSpPr>
          <a:xfrm>
            <a:off x="7229415" y="2244356"/>
            <a:ext cx="3996000" cy="2466827"/>
            <a:chOff x="7229415" y="2037344"/>
            <a:chExt cx="3996000" cy="2466827"/>
          </a:xfrm>
        </p:grpSpPr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BE64B963-0FB9-482C-9F3C-86E57D07F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9415" y="2037344"/>
              <a:ext cx="3996000" cy="2066313"/>
            </a:xfrm>
            <a:prstGeom prst="rect">
              <a:avLst/>
            </a:prstGeom>
          </p:spPr>
        </p:pic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02D36DB-7B5D-4CB7-AD1C-1C06B1D2189E}"/>
                </a:ext>
              </a:extLst>
            </p:cNvPr>
            <p:cNvSpPr txBox="1"/>
            <p:nvPr/>
          </p:nvSpPr>
          <p:spPr>
            <a:xfrm>
              <a:off x="7229415" y="4104061"/>
              <a:ext cx="39960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Image: Joeb07 - Eigenes Werk, CC BY-SA 3.0, https://commons.wikimedia.org/w/index.php?curid=10351967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6E8D222D-4D43-4A25-B985-037FF64259C1}"/>
              </a:ext>
            </a:extLst>
          </p:cNvPr>
          <p:cNvGrpSpPr/>
          <p:nvPr/>
        </p:nvGrpSpPr>
        <p:grpSpPr>
          <a:xfrm>
            <a:off x="1397415" y="4711183"/>
            <a:ext cx="9828000" cy="1630341"/>
            <a:chOff x="1397415" y="4711183"/>
            <a:chExt cx="9828000" cy="1630341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6D5DDAC7-09A5-46D3-919E-100DC8746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415" y="4711183"/>
              <a:ext cx="9828000" cy="1384120"/>
            </a:xfrm>
            <a:prstGeom prst="rect">
              <a:avLst/>
            </a:prstGeom>
          </p:spPr>
        </p:pic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2B945B50-E1D8-4B73-8D0C-DCCB41D1BA90}"/>
                </a:ext>
              </a:extLst>
            </p:cNvPr>
            <p:cNvSpPr txBox="1"/>
            <p:nvPr/>
          </p:nvSpPr>
          <p:spPr>
            <a:xfrm>
              <a:off x="2001068" y="6095303"/>
              <a:ext cx="788506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Image: Joeb07 - Eigenes Werk, CC BY-SA 3.0, https://commons.wikimedia.org/w/index.php?curid=10351857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064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739</Words>
  <Application>Microsoft Office PowerPoint</Application>
  <PresentationFormat>Breitbild</PresentationFormat>
  <Paragraphs>66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Corbel</vt:lpstr>
      <vt:lpstr>Times New Roman</vt:lpstr>
      <vt:lpstr>Parallax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Peer von Döhren</dc:creator>
  <cp:lastModifiedBy>Peer von Döhren</cp:lastModifiedBy>
  <cp:revision>47</cp:revision>
  <dcterms:created xsi:type="dcterms:W3CDTF">2023-05-26T08:36:31Z</dcterms:created>
  <dcterms:modified xsi:type="dcterms:W3CDTF">2023-05-30T15:06:57Z</dcterms:modified>
</cp:coreProperties>
</file>