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66" r:id="rId4"/>
    <p:sldId id="265" r:id="rId5"/>
    <p:sldId id="263" r:id="rId6"/>
    <p:sldId id="262" r:id="rId7"/>
    <p:sldId id="264" r:id="rId8"/>
    <p:sldId id="270" r:id="rId9"/>
    <p:sldId id="267" r:id="rId10"/>
    <p:sldId id="268" r:id="rId11"/>
    <p:sldId id="269" r:id="rId12"/>
    <p:sldId id="276" r:id="rId13"/>
    <p:sldId id="272" r:id="rId14"/>
    <p:sldId id="273" r:id="rId15"/>
    <p:sldId id="274" r:id="rId16"/>
    <p:sldId id="277" r:id="rId17"/>
    <p:sldId id="278" r:id="rId18"/>
    <p:sldId id="279"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0" d="100"/>
          <a:sy n="110" d="100"/>
        </p:scale>
        <p:origin x="-11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95171A4-21B1-4A35-A1EA-21CBB412F6F9}" type="datetimeFigureOut">
              <a:rPr lang="cs-CZ" smtClean="0"/>
              <a:t>01.06.2023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308581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95171A4-21B1-4A35-A1EA-21CBB412F6F9}" type="datetimeFigureOut">
              <a:rPr lang="cs-CZ" smtClean="0"/>
              <a:t>01.06.2023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122815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95171A4-21B1-4A35-A1EA-21CBB412F6F9}" type="datetimeFigureOut">
              <a:rPr lang="cs-CZ" smtClean="0"/>
              <a:t>01.06.2023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117239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95171A4-21B1-4A35-A1EA-21CBB412F6F9}" type="datetimeFigureOut">
              <a:rPr lang="cs-CZ" smtClean="0"/>
              <a:t>01.06.2023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211249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95171A4-21B1-4A35-A1EA-21CBB412F6F9}" type="datetimeFigureOut">
              <a:rPr lang="cs-CZ" smtClean="0"/>
              <a:t>01.06.2023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409521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95171A4-21B1-4A35-A1EA-21CBB412F6F9}" type="datetimeFigureOut">
              <a:rPr lang="cs-CZ" smtClean="0"/>
              <a:t>01.06.2023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399523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95171A4-21B1-4A35-A1EA-21CBB412F6F9}" type="datetimeFigureOut">
              <a:rPr lang="cs-CZ" smtClean="0"/>
              <a:t>01.06.2023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29187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95171A4-21B1-4A35-A1EA-21CBB412F6F9}" type="datetimeFigureOut">
              <a:rPr lang="cs-CZ" smtClean="0"/>
              <a:t>01.06.2023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22992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171A4-21B1-4A35-A1EA-21CBB412F6F9}" type="datetimeFigureOut">
              <a:rPr lang="cs-CZ" smtClean="0"/>
              <a:t>01.06.2023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82998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95171A4-21B1-4A35-A1EA-21CBB412F6F9}" type="datetimeFigureOut">
              <a:rPr lang="cs-CZ" smtClean="0"/>
              <a:t>01.06.2023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392544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95171A4-21B1-4A35-A1EA-21CBB412F6F9}" type="datetimeFigureOut">
              <a:rPr lang="cs-CZ" smtClean="0"/>
              <a:t>01.06.2023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8B7C2-0C2F-4287-A910-A5F3C005537E}" type="slidenum">
              <a:rPr lang="cs-CZ" smtClean="0"/>
              <a:t>‹#›</a:t>
            </a:fld>
            <a:endParaRPr lang="cs-CZ"/>
          </a:p>
        </p:txBody>
      </p:sp>
    </p:spTree>
    <p:extLst>
      <p:ext uri="{BB962C8B-B14F-4D97-AF65-F5344CB8AC3E}">
        <p14:creationId xmlns:p14="http://schemas.microsoft.com/office/powerpoint/2010/main" val="277264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171A4-21B1-4A35-A1EA-21CBB412F6F9}" type="datetimeFigureOut">
              <a:rPr lang="cs-CZ" smtClean="0"/>
              <a:t>01.06.2023</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B7C2-0C2F-4287-A910-A5F3C005537E}" type="slidenum">
              <a:rPr lang="cs-CZ" smtClean="0"/>
              <a:t>‹#›</a:t>
            </a:fld>
            <a:endParaRPr lang="cs-CZ"/>
          </a:p>
        </p:txBody>
      </p:sp>
    </p:spTree>
    <p:extLst>
      <p:ext uri="{BB962C8B-B14F-4D97-AF65-F5344CB8AC3E}">
        <p14:creationId xmlns:p14="http://schemas.microsoft.com/office/powerpoint/2010/main" val="2903934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f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UiqfCyy6wcE?feature=oembed" TargetMode="External"/><Relationship Id="rId5" Type="http://schemas.openxmlformats.org/officeDocument/2006/relationships/image" Target="../media/image2.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60C651EF-5150-DB19-50EF-7557E889C8E0}"/>
              </a:ext>
            </a:extLst>
          </p:cNvPr>
          <p:cNvSpPr>
            <a:spLocks noGrp="1"/>
          </p:cNvSpPr>
          <p:nvPr>
            <p:ph type="ctrTitle"/>
          </p:nvPr>
        </p:nvSpPr>
        <p:spPr>
          <a:xfrm>
            <a:off x="683403" y="4068348"/>
            <a:ext cx="7944130" cy="1000655"/>
          </a:xfrm>
        </p:spPr>
        <p:txBody>
          <a:bodyPr anchor="t">
            <a:normAutofit/>
          </a:bodyPr>
          <a:lstStyle/>
          <a:p>
            <a:r>
              <a:rPr lang="cs-CZ" sz="3200" b="1" dirty="0" err="1">
                <a:solidFill>
                  <a:schemeClr val="tx2"/>
                </a:solidFill>
              </a:rPr>
              <a:t>Wyzwania</a:t>
            </a:r>
            <a:r>
              <a:rPr lang="cs-CZ" sz="3200" b="1" dirty="0">
                <a:solidFill>
                  <a:schemeClr val="tx2"/>
                </a:solidFill>
              </a:rPr>
              <a:t> – </a:t>
            </a:r>
            <a:r>
              <a:rPr lang="cs-CZ" sz="3200" b="1" dirty="0" err="1">
                <a:solidFill>
                  <a:schemeClr val="tx2"/>
                </a:solidFill>
              </a:rPr>
              <a:t>kompleks</a:t>
            </a:r>
            <a:r>
              <a:rPr lang="cs-CZ" sz="3200" b="1" dirty="0">
                <a:solidFill>
                  <a:schemeClr val="tx2"/>
                </a:solidFill>
              </a:rPr>
              <a:t> </a:t>
            </a:r>
            <a:r>
              <a:rPr lang="cs-CZ" sz="3200" b="1" dirty="0" err="1">
                <a:solidFill>
                  <a:schemeClr val="tx2"/>
                </a:solidFill>
              </a:rPr>
              <a:t>hałdowy</a:t>
            </a:r>
            <a:r>
              <a:rPr lang="cs-CZ" sz="3200" b="1" dirty="0">
                <a:solidFill>
                  <a:schemeClr val="tx2"/>
                </a:solidFill>
              </a:rPr>
              <a:t> Ema, Terezie, </a:t>
            </a:r>
          </a:p>
        </p:txBody>
      </p:sp>
      <p:pic>
        <p:nvPicPr>
          <p:cNvPr id="5" name="Obrázek 4">
            <a:extLst>
              <a:ext uri="{FF2B5EF4-FFF2-40B4-BE49-F238E27FC236}">
                <a16:creationId xmlns:a16="http://schemas.microsoft.com/office/drawing/2014/main" xmlns="" id="{9FF994CF-78CB-D844-7B0C-66D518F4B0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6235"/>
            <a:ext cx="9143980" cy="4201449"/>
          </a:xfrm>
          <a:prstGeom prst="rect">
            <a:avLst/>
          </a:prstGeom>
        </p:spPr>
      </p:pic>
      <p:grpSp>
        <p:nvGrpSpPr>
          <p:cNvPr id="17" name="Group 11">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941813"/>
            <a:ext cx="9141713" cy="1828800"/>
            <a:chOff x="-305" y="3144820"/>
            <a:chExt cx="9182100" cy="1551136"/>
          </a:xfrm>
        </p:grpSpPr>
        <p:sp useBgFill="1">
          <p:nvSpPr>
            <p:cNvPr id="13" name="Freeform: Shape 12">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Podnadpis 2">
            <a:extLst>
              <a:ext uri="{FF2B5EF4-FFF2-40B4-BE49-F238E27FC236}">
                <a16:creationId xmlns:a16="http://schemas.microsoft.com/office/drawing/2014/main" xmlns="" id="{D11BD41E-A33F-1240-9DB9-892CE6CEABEE}"/>
              </a:ext>
            </a:extLst>
          </p:cNvPr>
          <p:cNvSpPr>
            <a:spLocks noGrp="1"/>
          </p:cNvSpPr>
          <p:nvPr>
            <p:ph type="subTitle" idx="1"/>
          </p:nvPr>
        </p:nvSpPr>
        <p:spPr>
          <a:xfrm>
            <a:off x="1248419" y="4068348"/>
            <a:ext cx="6940542" cy="610200"/>
          </a:xfrm>
          <a:solidFill>
            <a:srgbClr val="00B050"/>
          </a:solidFill>
        </p:spPr>
        <p:txBody>
          <a:bodyPr anchor="b">
            <a:noAutofit/>
          </a:bodyPr>
          <a:lstStyle/>
          <a:p>
            <a:pPr algn="l"/>
            <a:r>
              <a:rPr lang="pl-PL" sz="1800" b="1" dirty="0">
                <a:solidFill>
                  <a:srgbClr val="FFFF00"/>
                </a:solidFill>
              </a:rPr>
              <a:t>NIEZWYKŁE WALORY PRZYRODNICZE I KULTUROWE VS. PRZEMYSŁOWE I SPOŁECZNE TERENY POPRZEMYSŁOWE</a:t>
            </a:r>
            <a:endParaRPr lang="cs-CZ" sz="1800" b="1" dirty="0">
              <a:solidFill>
                <a:srgbClr val="FFFF00"/>
              </a:solidFill>
            </a:endParaRPr>
          </a:p>
        </p:txBody>
      </p:sp>
      <p:pic>
        <p:nvPicPr>
          <p:cNvPr id="6" name="Imagen 4">
            <a:extLst>
              <a:ext uri="{FF2B5EF4-FFF2-40B4-BE49-F238E27FC236}">
                <a16:creationId xmlns:a16="http://schemas.microsoft.com/office/drawing/2014/main" xmlns="" id="{F149853E-7B6D-B066-D277-AF14F2474B7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730" y="223810"/>
            <a:ext cx="3494888" cy="1231744"/>
          </a:xfrm>
          <a:prstGeom prst="rect">
            <a:avLst/>
          </a:prstGeom>
          <a:noFill/>
          <a:ln>
            <a:noFill/>
          </a:ln>
        </p:spPr>
      </p:pic>
      <p:sp>
        <p:nvSpPr>
          <p:cNvPr id="7" name="TextovéPole 6">
            <a:extLst>
              <a:ext uri="{FF2B5EF4-FFF2-40B4-BE49-F238E27FC236}">
                <a16:creationId xmlns:a16="http://schemas.microsoft.com/office/drawing/2014/main" xmlns="" id="{32942F16-7A98-E7F9-F564-3D109547F22B}"/>
              </a:ext>
            </a:extLst>
          </p:cNvPr>
          <p:cNvSpPr txBox="1"/>
          <p:nvPr/>
        </p:nvSpPr>
        <p:spPr>
          <a:xfrm>
            <a:off x="592362" y="5043017"/>
            <a:ext cx="8126211" cy="646331"/>
          </a:xfrm>
          <a:prstGeom prst="rect">
            <a:avLst/>
          </a:prstGeom>
          <a:noFill/>
        </p:spPr>
        <p:txBody>
          <a:bodyPr wrap="square" rtlCol="0">
            <a:spAutoFit/>
          </a:bodyPr>
          <a:lstStyle/>
          <a:p>
            <a:pPr algn="ctr"/>
            <a:r>
              <a:rPr lang="cs-CZ" dirty="0"/>
              <a:t>Barbara Stalmachová, Hana </a:t>
            </a:r>
            <a:r>
              <a:rPr lang="cs-CZ" dirty="0" err="1"/>
              <a:t>Švehláková</a:t>
            </a:r>
            <a:r>
              <a:rPr lang="cs-CZ" dirty="0"/>
              <a:t>, Kateřina Růžičková, Jana Nováková</a:t>
            </a:r>
          </a:p>
          <a:p>
            <a:pPr algn="ctr"/>
            <a:r>
              <a:rPr lang="cs-CZ" dirty="0"/>
              <a:t>VSB- </a:t>
            </a:r>
            <a:r>
              <a:rPr lang="cs-CZ" dirty="0" err="1"/>
              <a:t>Technical</a:t>
            </a:r>
            <a:r>
              <a:rPr lang="cs-CZ" dirty="0"/>
              <a:t> University </a:t>
            </a:r>
            <a:r>
              <a:rPr lang="cs-CZ" dirty="0" err="1"/>
              <a:t>of</a:t>
            </a:r>
            <a:r>
              <a:rPr lang="cs-CZ" dirty="0"/>
              <a:t> Ostrava, Czech Republic</a:t>
            </a:r>
          </a:p>
        </p:txBody>
      </p:sp>
      <p:sp>
        <p:nvSpPr>
          <p:cNvPr id="8" name="Nadpis 1">
            <a:extLst>
              <a:ext uri="{FF2B5EF4-FFF2-40B4-BE49-F238E27FC236}">
                <a16:creationId xmlns:a16="http://schemas.microsoft.com/office/drawing/2014/main" xmlns="" id="{01E656CF-6ED9-0FB5-D4CC-3B65431840AA}"/>
              </a:ext>
            </a:extLst>
          </p:cNvPr>
          <p:cNvSpPr txBox="1">
            <a:spLocks/>
          </p:cNvSpPr>
          <p:nvPr/>
        </p:nvSpPr>
        <p:spPr>
          <a:xfrm>
            <a:off x="807690" y="2520617"/>
            <a:ext cx="7944130" cy="1000655"/>
          </a:xfrm>
          <a:prstGeom prst="rect">
            <a:avLst/>
          </a:prstGeom>
          <a:solidFill>
            <a:srgbClr val="00B050"/>
          </a:solid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200" b="1" dirty="0" err="1">
                <a:solidFill>
                  <a:srgbClr val="FFFF00"/>
                </a:solidFill>
              </a:rPr>
              <a:t>Wyzwania</a:t>
            </a:r>
            <a:r>
              <a:rPr lang="cs-CZ" sz="3200" b="1" dirty="0">
                <a:solidFill>
                  <a:srgbClr val="FFFF00"/>
                </a:solidFill>
              </a:rPr>
              <a:t> – </a:t>
            </a:r>
            <a:r>
              <a:rPr lang="cs-CZ" sz="3200" b="1" dirty="0" err="1">
                <a:solidFill>
                  <a:srgbClr val="FFFF00"/>
                </a:solidFill>
              </a:rPr>
              <a:t>kompleks</a:t>
            </a:r>
            <a:r>
              <a:rPr lang="cs-CZ" sz="3200" b="1" dirty="0">
                <a:solidFill>
                  <a:srgbClr val="FFFF00"/>
                </a:solidFill>
              </a:rPr>
              <a:t> </a:t>
            </a:r>
            <a:r>
              <a:rPr lang="cs-CZ" sz="3200" b="1" dirty="0" err="1">
                <a:solidFill>
                  <a:srgbClr val="FFFF00"/>
                </a:solidFill>
              </a:rPr>
              <a:t>hałdowy</a:t>
            </a:r>
            <a:r>
              <a:rPr lang="cs-CZ" sz="3200" b="1" dirty="0">
                <a:solidFill>
                  <a:srgbClr val="FFFF00"/>
                </a:solidFill>
              </a:rPr>
              <a:t> Ema, Terezie, Bezruč i Trojické údolí</a:t>
            </a:r>
          </a:p>
        </p:txBody>
      </p:sp>
      <p:pic>
        <p:nvPicPr>
          <p:cNvPr id="11" name="Obrázek 10">
            <a:extLst>
              <a:ext uri="{FF2B5EF4-FFF2-40B4-BE49-F238E27FC236}">
                <a16:creationId xmlns:a16="http://schemas.microsoft.com/office/drawing/2014/main" xmlns="" id="{057242C5-D8D4-4044-FB48-915179816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8606" y="5936018"/>
            <a:ext cx="3852770" cy="942523"/>
          </a:xfrm>
          <a:prstGeom prst="rect">
            <a:avLst/>
          </a:prstGeom>
        </p:spPr>
      </p:pic>
      <p:pic>
        <p:nvPicPr>
          <p:cNvPr id="4" name="Picture 2" descr="Shape&#10;&#10;Description automatically generated with low confidence">
            <a:extLst>
              <a:ext uri="{FF2B5EF4-FFF2-40B4-BE49-F238E27FC236}">
                <a16:creationId xmlns:a16="http://schemas.microsoft.com/office/drawing/2014/main" xmlns="" id="{0FC618C0-A942-49CB-D393-38D5B7965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55" y="5366182"/>
            <a:ext cx="1310653" cy="981608"/>
          </a:xfrm>
          <a:prstGeom prst="rect">
            <a:avLst/>
          </a:prstGeom>
        </p:spPr>
      </p:pic>
      <p:pic>
        <p:nvPicPr>
          <p:cNvPr id="9" name="Picture 4" descr="Inforegio - Download centre for visual elements">
            <a:extLst>
              <a:ext uri="{FF2B5EF4-FFF2-40B4-BE49-F238E27FC236}">
                <a16:creationId xmlns:a16="http://schemas.microsoft.com/office/drawing/2014/main" xmlns="" id="{72497DC8-FCBD-C955-69D3-276F7AFB82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861" y="6359922"/>
            <a:ext cx="1963099" cy="41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4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fade">
                                      <p:cBhvr>
                                        <p:cTn id="18"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667753" y="640080"/>
            <a:ext cx="2800511" cy="3566160"/>
          </a:xfrm>
        </p:spPr>
        <p:txBody>
          <a:bodyPr vert="horz" lIns="91440" tIns="45720" rIns="91440" bIns="45720" rtlCol="0" anchor="b">
            <a:normAutofit fontScale="90000"/>
          </a:bodyPr>
          <a:lstStyle/>
          <a:p>
            <a:r>
              <a:rPr lang="en-US" sz="3600" dirty="0" err="1"/>
              <a:t>Ema</a:t>
            </a:r>
            <a:r>
              <a:rPr lang="cs-CZ" sz="3600" dirty="0"/>
              <a:t> -</a:t>
            </a:r>
            <a:r>
              <a:rPr lang="en-US" sz="3600" dirty="0"/>
              <a:t> </a:t>
            </a:r>
            <a:r>
              <a:rPr lang="en-US" sz="3600" dirty="0" err="1"/>
              <a:t>Terezie</a:t>
            </a:r>
            <a:r>
              <a:rPr lang="cs-CZ" sz="3600" dirty="0"/>
              <a:t> Bezruč</a:t>
            </a:r>
            <a:r>
              <a:rPr lang="en-US" sz="3600" dirty="0"/>
              <a:t> </a:t>
            </a:r>
            <a:r>
              <a:rPr lang="cs-CZ" sz="3600" dirty="0"/>
              <a:t>i</a:t>
            </a:r>
            <a:r>
              <a:rPr lang="en-US" sz="3600" dirty="0"/>
              <a:t> </a:t>
            </a:r>
            <a:r>
              <a:rPr lang="cs-CZ" sz="3600" dirty="0"/>
              <a:t>Dolina Trojicka</a:t>
            </a:r>
            <a:r>
              <a:rPr lang="en-US" sz="3600" dirty="0"/>
              <a:t> – </a:t>
            </a:r>
            <a:r>
              <a:rPr lang="pl-PL" sz="3600" dirty="0"/>
              <a:t>tereny </a:t>
            </a:r>
            <a:r>
              <a:rPr lang="en-US" sz="3600" dirty="0" err="1"/>
              <a:t>poprzemysłowe</a:t>
            </a:r>
            <a:r>
              <a:rPr lang="en-US" sz="3600" dirty="0"/>
              <a:t> </a:t>
            </a:r>
            <a:r>
              <a:rPr lang="cs-CZ" sz="3600" dirty="0"/>
              <a:t>(brownfield)</a:t>
            </a:r>
            <a:endParaRPr lang="en-US" sz="3600"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667754" y="4636008"/>
            <a:ext cx="2800510" cy="1572768"/>
          </a:xfrm>
        </p:spPr>
        <p:txBody>
          <a:bodyPr vert="horz" lIns="91440" tIns="45720" rIns="91440" bIns="45720" rtlCol="0">
            <a:normAutofit/>
          </a:bodyPr>
          <a:lstStyle/>
          <a:p>
            <a:pPr marL="0" indent="0">
              <a:buNone/>
            </a:pPr>
            <a:r>
              <a:rPr lang="en-US" sz="2400" dirty="0"/>
              <a:t>„</a:t>
            </a:r>
            <a:r>
              <a:rPr lang="en-US" sz="2400" dirty="0" err="1"/>
              <a:t>Wydobywanie</a:t>
            </a:r>
            <a:r>
              <a:rPr lang="en-US" sz="2400" dirty="0"/>
              <a:t>” </a:t>
            </a:r>
            <a:r>
              <a:rPr lang="en-US" sz="2400" dirty="0" err="1"/>
              <a:t>miedzi</a:t>
            </a:r>
            <a:r>
              <a:rPr lang="en-US" sz="2400" dirty="0"/>
              <a:t> z </a:t>
            </a:r>
            <a:r>
              <a:rPr lang="en-US" sz="2400" dirty="0" err="1"/>
              <a:t>kabli</a:t>
            </a:r>
            <a:endParaRPr lang="en-US" sz="2400" dirty="0"/>
          </a:p>
        </p:txBody>
      </p:sp>
      <p:sp>
        <p:nvSpPr>
          <p:cNvPr id="15"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xmlns="" id="{61E76519-0A83-B448-E559-D429A5FAD8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Tree>
    <p:extLst>
      <p:ext uri="{BB962C8B-B14F-4D97-AF65-F5344CB8AC3E}">
        <p14:creationId xmlns:p14="http://schemas.microsoft.com/office/powerpoint/2010/main" val="23140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667753" y="640080"/>
            <a:ext cx="2800511" cy="3566160"/>
          </a:xfrm>
        </p:spPr>
        <p:txBody>
          <a:bodyPr vert="horz" lIns="91440" tIns="45720" rIns="91440" bIns="45720" rtlCol="0" anchor="b">
            <a:normAutofit/>
          </a:bodyPr>
          <a:lstStyle/>
          <a:p>
            <a:r>
              <a:rPr lang="en-US" sz="2800" dirty="0" err="1"/>
              <a:t>Ema</a:t>
            </a:r>
            <a:r>
              <a:rPr lang="cs-CZ" sz="2800" dirty="0"/>
              <a:t> -</a:t>
            </a:r>
            <a:r>
              <a:rPr lang="en-US" sz="2800" dirty="0"/>
              <a:t> </a:t>
            </a:r>
            <a:r>
              <a:rPr lang="en-US" sz="2800" dirty="0" err="1"/>
              <a:t>Terezie</a:t>
            </a:r>
            <a:r>
              <a:rPr lang="cs-CZ" sz="2800" dirty="0"/>
              <a:t> Bezruč</a:t>
            </a:r>
            <a:r>
              <a:rPr lang="en-US" sz="2800" dirty="0"/>
              <a:t> </a:t>
            </a:r>
            <a:r>
              <a:rPr lang="cs-CZ" sz="2800" dirty="0"/>
              <a:t>i</a:t>
            </a:r>
            <a:r>
              <a:rPr lang="en-US" sz="2800" dirty="0"/>
              <a:t> </a:t>
            </a:r>
            <a:r>
              <a:rPr lang="cs-CZ" sz="2800" dirty="0"/>
              <a:t>Dolina Trojicka</a:t>
            </a:r>
            <a:r>
              <a:rPr lang="en-US" sz="2800" dirty="0"/>
              <a:t> – </a:t>
            </a:r>
            <a:r>
              <a:rPr lang="pl-PL" sz="2800" dirty="0"/>
              <a:t>tereny </a:t>
            </a:r>
            <a:r>
              <a:rPr lang="en-US" sz="2800" dirty="0" err="1"/>
              <a:t>poprzemysłowe</a:t>
            </a:r>
            <a:r>
              <a:rPr lang="en-US" sz="2800" dirty="0"/>
              <a:t> </a:t>
            </a:r>
            <a:r>
              <a:rPr lang="cs-CZ" sz="2800" dirty="0"/>
              <a:t>(brownfield)</a:t>
            </a:r>
            <a:endParaRPr lang="en-US" sz="2900"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667754" y="4636008"/>
            <a:ext cx="2800510" cy="1572768"/>
          </a:xfrm>
        </p:spPr>
        <p:txBody>
          <a:bodyPr vert="horz" lIns="91440" tIns="45720" rIns="91440" bIns="45720" rtlCol="0">
            <a:normAutofit/>
          </a:bodyPr>
          <a:lstStyle/>
          <a:p>
            <a:pPr marL="0" indent="0">
              <a:buNone/>
            </a:pPr>
            <a:r>
              <a:rPr lang="en-US" sz="2400" dirty="0" err="1"/>
              <a:t>Bezdomni</a:t>
            </a:r>
            <a:r>
              <a:rPr lang="en-US" sz="2400" dirty="0"/>
              <a:t> w </a:t>
            </a:r>
            <a:r>
              <a:rPr lang="en-US" sz="2400" dirty="0" err="1"/>
              <a:t>Dolinie</a:t>
            </a:r>
            <a:r>
              <a:rPr lang="en-US" sz="2400" dirty="0"/>
              <a:t> </a:t>
            </a:r>
            <a:r>
              <a:rPr lang="en-US" sz="2400" dirty="0" err="1"/>
              <a:t>Trojickej</a:t>
            </a:r>
            <a:endParaRPr lang="en-US" sz="2400" dirty="0"/>
          </a:p>
        </p:txBody>
      </p:sp>
      <p:sp>
        <p:nvSpPr>
          <p:cNvPr id="15"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venku, strom, jeskyně, rostlina&#10;&#10;Popis byl vytvořen automaticky">
            <a:extLst>
              <a:ext uri="{FF2B5EF4-FFF2-40B4-BE49-F238E27FC236}">
                <a16:creationId xmlns:a16="http://schemas.microsoft.com/office/drawing/2014/main" xmlns="" id="{92A5EC41-9C04-1B5F-9423-0855907CEE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Tree>
    <p:extLst>
      <p:ext uri="{BB962C8B-B14F-4D97-AF65-F5344CB8AC3E}">
        <p14:creationId xmlns:p14="http://schemas.microsoft.com/office/powerpoint/2010/main" val="4736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venku, tráva, vegetace, rostlina&#10;&#10;Popis byl vytvořen automaticky">
            <a:extLst>
              <a:ext uri="{FF2B5EF4-FFF2-40B4-BE49-F238E27FC236}">
                <a16:creationId xmlns:a16="http://schemas.microsoft.com/office/drawing/2014/main" xmlns="" id="{0F23552B-A8A9-568B-7891-1BFF3C315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Obrázek 4" descr="Obsah obrázku venku, jeskyně, rostlina, příroda&#10;&#10;Popis byl vytvořen automaticky">
            <a:extLst>
              <a:ext uri="{FF2B5EF4-FFF2-40B4-BE49-F238E27FC236}">
                <a16:creationId xmlns:a16="http://schemas.microsoft.com/office/drawing/2014/main" xmlns="" id="{95C21DD4-A9D6-9AFD-C56D-DF782AB780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336042" y="859536"/>
            <a:ext cx="3624601" cy="1243584"/>
          </a:xfrm>
        </p:spPr>
        <p:txBody>
          <a:bodyPr vert="horz" lIns="68580" tIns="34290" rIns="68580" bIns="34290" rtlCol="0">
            <a:normAutofit/>
          </a:bodyPr>
          <a:lstStyle/>
          <a:p>
            <a:r>
              <a:rPr lang="en-US" sz="2300" dirty="0" err="1"/>
              <a:t>Ema</a:t>
            </a:r>
            <a:r>
              <a:rPr lang="cs-CZ" sz="2300" dirty="0"/>
              <a:t> –</a:t>
            </a:r>
            <a:r>
              <a:rPr lang="en-US" sz="2300" dirty="0"/>
              <a:t> </a:t>
            </a:r>
            <a:r>
              <a:rPr lang="en-US" sz="2300" dirty="0" err="1"/>
              <a:t>Terezie</a:t>
            </a:r>
            <a:r>
              <a:rPr lang="cs-CZ" sz="2300" dirty="0"/>
              <a:t> - Bezruč</a:t>
            </a:r>
            <a:r>
              <a:rPr lang="en-US" sz="2300" dirty="0"/>
              <a:t> </a:t>
            </a:r>
            <a:r>
              <a:rPr lang="cs-CZ" sz="2300" dirty="0"/>
              <a:t>i</a:t>
            </a:r>
            <a:r>
              <a:rPr lang="en-US" sz="2300" dirty="0"/>
              <a:t> </a:t>
            </a:r>
            <a:r>
              <a:rPr lang="cs-CZ" sz="2300" dirty="0"/>
              <a:t>Dolina </a:t>
            </a:r>
            <a:r>
              <a:rPr lang="cs-CZ" sz="2300" dirty="0" err="1"/>
              <a:t>Trojicka</a:t>
            </a:r>
            <a:r>
              <a:rPr lang="en-US" sz="2300" dirty="0"/>
              <a:t> - </a:t>
            </a:r>
            <a:r>
              <a:rPr lang="cs-CZ" sz="2300" dirty="0" err="1"/>
              <a:t>roślinność</a:t>
            </a:r>
            <a:r>
              <a:rPr lang="cs-CZ" sz="2300" dirty="0"/>
              <a:t> </a:t>
            </a:r>
            <a:r>
              <a:rPr lang="cs-CZ" sz="2300" dirty="0" err="1"/>
              <a:t>obca</a:t>
            </a:r>
            <a:r>
              <a:rPr lang="cs-CZ" sz="2300" dirty="0"/>
              <a:t> i </a:t>
            </a:r>
            <a:r>
              <a:rPr lang="cs-CZ" sz="2300" dirty="0" err="1"/>
              <a:t>inwazyjna</a:t>
            </a:r>
            <a:endParaRPr lang="en-US" sz="2300" dirty="0"/>
          </a:p>
        </p:txBody>
      </p:sp>
      <p:sp>
        <p:nvSpPr>
          <p:cNvPr id="26" name="Rectangle 25">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336042" y="2512611"/>
            <a:ext cx="3624602" cy="3664351"/>
          </a:xfrm>
        </p:spPr>
        <p:txBody>
          <a:bodyPr vert="horz" lIns="68580" tIns="34290" rIns="68580" bIns="34290" rtlCol="0">
            <a:normAutofit/>
          </a:bodyPr>
          <a:lstStyle/>
          <a:p>
            <a:pPr marL="0" indent="0">
              <a:buNone/>
            </a:pPr>
            <a:r>
              <a:rPr lang="cs-CZ" sz="1700" b="1" i="0" dirty="0" err="1">
                <a:effectLst/>
                <a:latin typeface="Arial" panose="020B0604020202020204" pitchFamily="34" charset="0"/>
              </a:rPr>
              <a:t>Robinia</a:t>
            </a:r>
            <a:r>
              <a:rPr lang="cs-CZ" sz="1700" b="1" i="0" dirty="0">
                <a:effectLst/>
                <a:latin typeface="Arial" panose="020B0604020202020204" pitchFamily="34" charset="0"/>
              </a:rPr>
              <a:t> </a:t>
            </a:r>
            <a:r>
              <a:rPr lang="cs-CZ" sz="1700" b="1" i="0" dirty="0" err="1">
                <a:effectLst/>
                <a:latin typeface="Arial" panose="020B0604020202020204" pitchFamily="34" charset="0"/>
              </a:rPr>
              <a:t>akacjowa</a:t>
            </a:r>
            <a:endParaRPr lang="cs-CZ" sz="1700" b="1" i="0" dirty="0">
              <a:effectLst/>
              <a:latin typeface="Arial" panose="020B0604020202020204" pitchFamily="34" charset="0"/>
            </a:endParaRPr>
          </a:p>
          <a:p>
            <a:pPr marL="0" indent="0">
              <a:buNone/>
            </a:pPr>
            <a:r>
              <a:rPr lang="cs-CZ" sz="1700" b="1" i="0" dirty="0" err="1">
                <a:effectLst/>
                <a:latin typeface="Arial" panose="020B0604020202020204" pitchFamily="34" charset="0"/>
              </a:rPr>
              <a:t>Nawłoć</a:t>
            </a:r>
            <a:r>
              <a:rPr lang="cs-CZ" sz="1700" b="1" i="0" dirty="0">
                <a:effectLst/>
                <a:latin typeface="Arial" panose="020B0604020202020204" pitchFamily="34" charset="0"/>
              </a:rPr>
              <a:t> </a:t>
            </a:r>
            <a:r>
              <a:rPr lang="cs-CZ" sz="1700" b="1" i="0" dirty="0" err="1">
                <a:effectLst/>
                <a:latin typeface="Arial" panose="020B0604020202020204" pitchFamily="34" charset="0"/>
              </a:rPr>
              <a:t>kanadyjska</a:t>
            </a:r>
            <a:endParaRPr lang="cs-CZ" sz="1700" b="1" i="0" dirty="0">
              <a:effectLst/>
              <a:latin typeface="Arial" panose="020B0604020202020204" pitchFamily="34" charset="0"/>
            </a:endParaRPr>
          </a:p>
          <a:p>
            <a:pPr marL="0" indent="0">
              <a:buNone/>
            </a:pPr>
            <a:r>
              <a:rPr lang="cs-CZ" sz="1700" b="1" dirty="0" err="1">
                <a:latin typeface="Arial" panose="020B0604020202020204" pitchFamily="34" charset="0"/>
              </a:rPr>
              <a:t>Rdestowiec</a:t>
            </a:r>
            <a:endParaRPr lang="cs-CZ" sz="1700" b="1" dirty="0">
              <a:latin typeface="Arial" panose="020B0604020202020204" pitchFamily="34" charset="0"/>
            </a:endParaRPr>
          </a:p>
          <a:p>
            <a:pPr marL="0" indent="0">
              <a:buNone/>
            </a:pPr>
            <a:r>
              <a:rPr lang="cs-CZ" sz="1700" b="1" i="0" dirty="0" err="1">
                <a:effectLst/>
                <a:latin typeface="Arial" panose="020B0604020202020204" pitchFamily="34" charset="0"/>
              </a:rPr>
              <a:t>Świerk</a:t>
            </a:r>
            <a:r>
              <a:rPr lang="cs-CZ" sz="1700" b="1" i="0" dirty="0">
                <a:effectLst/>
                <a:latin typeface="Arial" panose="020B0604020202020204" pitchFamily="34" charset="0"/>
              </a:rPr>
              <a:t> </a:t>
            </a:r>
            <a:r>
              <a:rPr lang="cs-CZ" sz="1700" b="1" i="0" dirty="0" err="1">
                <a:effectLst/>
                <a:latin typeface="Arial" panose="020B0604020202020204" pitchFamily="34" charset="0"/>
              </a:rPr>
              <a:t>kłujący</a:t>
            </a:r>
            <a:r>
              <a:rPr lang="cs-CZ" sz="1700" b="1" i="0" dirty="0">
                <a:effectLst/>
                <a:latin typeface="Arial" panose="020B0604020202020204" pitchFamily="34" charset="0"/>
              </a:rPr>
              <a:t> </a:t>
            </a:r>
            <a:r>
              <a:rPr lang="cs-CZ" sz="1700" dirty="0">
                <a:latin typeface="Arial" panose="020B0604020202020204" pitchFamily="34" charset="0"/>
              </a:rPr>
              <a:t>(</a:t>
            </a:r>
            <a:r>
              <a:rPr lang="cs-CZ" sz="1700" b="0" i="0" dirty="0" err="1">
                <a:effectLst/>
                <a:latin typeface="Arial" panose="020B0604020202020204" pitchFamily="34" charset="0"/>
              </a:rPr>
              <a:t>świerk</a:t>
            </a:r>
            <a:r>
              <a:rPr lang="cs-CZ" sz="1700" b="0" i="0" dirty="0">
                <a:effectLst/>
                <a:latin typeface="Arial" panose="020B0604020202020204" pitchFamily="34" charset="0"/>
              </a:rPr>
              <a:t> </a:t>
            </a:r>
            <a:r>
              <a:rPr lang="cs-CZ" sz="1700" b="0" i="0" dirty="0" err="1">
                <a:effectLst/>
                <a:latin typeface="Arial" panose="020B0604020202020204" pitchFamily="34" charset="0"/>
              </a:rPr>
              <a:t>srebrny</a:t>
            </a:r>
            <a:r>
              <a:rPr lang="cs-CZ" sz="1700" b="0" i="0" dirty="0">
                <a:effectLst/>
                <a:latin typeface="Arial" panose="020B0604020202020204" pitchFamily="34" charset="0"/>
              </a:rPr>
              <a:t>) </a:t>
            </a:r>
          </a:p>
          <a:p>
            <a:pPr marL="0" indent="0">
              <a:buNone/>
            </a:pPr>
            <a:r>
              <a:rPr lang="cs-CZ" sz="1700" b="1" i="0" dirty="0">
                <a:effectLst/>
                <a:latin typeface="Arial" panose="020B0604020202020204" pitchFamily="34" charset="0"/>
              </a:rPr>
              <a:t>Aster </a:t>
            </a:r>
            <a:r>
              <a:rPr lang="cs-CZ" sz="1700" b="1" i="0" dirty="0" err="1">
                <a:effectLst/>
                <a:latin typeface="Arial" panose="020B0604020202020204" pitchFamily="34" charset="0"/>
              </a:rPr>
              <a:t>lancetowaty</a:t>
            </a:r>
            <a:endParaRPr lang="cs-CZ" sz="1700" b="1" i="0" dirty="0">
              <a:effectLst/>
              <a:latin typeface="Arial" panose="020B0604020202020204" pitchFamily="34" charset="0"/>
            </a:endParaRPr>
          </a:p>
          <a:p>
            <a:pPr marL="0" indent="0">
              <a:buNone/>
            </a:pPr>
            <a:r>
              <a:rPr lang="cs-CZ" sz="1700" b="1" dirty="0" err="1">
                <a:latin typeface="Arial" panose="020B0604020202020204" pitchFamily="34" charset="0"/>
              </a:rPr>
              <a:t>Winobluszcz</a:t>
            </a:r>
            <a:r>
              <a:rPr lang="cs-CZ" sz="1700" b="1" dirty="0">
                <a:latin typeface="Arial" panose="020B0604020202020204" pitchFamily="34" charset="0"/>
              </a:rPr>
              <a:t> </a:t>
            </a:r>
            <a:r>
              <a:rPr lang="cs-CZ" sz="1700" b="1" dirty="0" err="1">
                <a:latin typeface="Arial" panose="020B0604020202020204" pitchFamily="34" charset="0"/>
              </a:rPr>
              <a:t>zaroślowy</a:t>
            </a:r>
            <a:endParaRPr lang="cs-CZ" sz="1700" b="1" dirty="0">
              <a:latin typeface="Arial" panose="020B0604020202020204" pitchFamily="34" charset="0"/>
            </a:endParaRPr>
          </a:p>
          <a:p>
            <a:pPr marL="0" indent="0">
              <a:buNone/>
            </a:pPr>
            <a:r>
              <a:rPr lang="cs-CZ" sz="1700" b="1" dirty="0">
                <a:latin typeface="Arial" panose="020B0604020202020204" pitchFamily="34" charset="0"/>
              </a:rPr>
              <a:t>I </a:t>
            </a:r>
            <a:r>
              <a:rPr lang="cs-CZ" sz="1700" b="1" dirty="0" err="1">
                <a:latin typeface="Arial" panose="020B0604020202020204" pitchFamily="34" charset="0"/>
              </a:rPr>
              <a:t>inne</a:t>
            </a:r>
            <a:endParaRPr lang="cs-CZ" sz="1700" dirty="0"/>
          </a:p>
          <a:p>
            <a:pPr marL="0" indent="0">
              <a:buNone/>
            </a:pPr>
            <a:endParaRPr lang="en-US" sz="170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Tree>
    <p:extLst>
      <p:ext uri="{BB962C8B-B14F-4D97-AF65-F5344CB8AC3E}">
        <p14:creationId xmlns:p14="http://schemas.microsoft.com/office/powerpoint/2010/main" val="120245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479161" y="672405"/>
            <a:ext cx="2678858" cy="2680137"/>
          </a:xfrm>
        </p:spPr>
        <p:txBody>
          <a:bodyPr vert="horz" lIns="68580" tIns="34290" rIns="68580" bIns="34290" rtlCol="0" anchor="b">
            <a:normAutofit/>
          </a:bodyPr>
          <a:lstStyle/>
          <a:p>
            <a:r>
              <a:rPr lang="en-US" sz="3200" dirty="0" err="1"/>
              <a:t>Ema</a:t>
            </a:r>
            <a:r>
              <a:rPr lang="cs-CZ" sz="3200" dirty="0"/>
              <a:t> –</a:t>
            </a:r>
            <a:r>
              <a:rPr lang="en-US" sz="3200" dirty="0"/>
              <a:t> </a:t>
            </a:r>
            <a:r>
              <a:rPr lang="en-US" sz="3200" dirty="0" err="1"/>
              <a:t>Terezie</a:t>
            </a:r>
            <a:r>
              <a:rPr lang="cs-CZ" sz="3200" dirty="0"/>
              <a:t> - Bezruč</a:t>
            </a:r>
            <a:r>
              <a:rPr lang="en-US" sz="3200" dirty="0"/>
              <a:t> </a:t>
            </a:r>
            <a:r>
              <a:rPr lang="cs-CZ" sz="3200" dirty="0"/>
              <a:t>i</a:t>
            </a:r>
            <a:r>
              <a:rPr lang="en-US" sz="3200" dirty="0"/>
              <a:t> </a:t>
            </a:r>
            <a:r>
              <a:rPr lang="cs-CZ" sz="3200" dirty="0"/>
              <a:t>Dolina </a:t>
            </a:r>
            <a:r>
              <a:rPr lang="cs-CZ" sz="3200" dirty="0" err="1"/>
              <a:t>Trojicka</a:t>
            </a:r>
            <a:r>
              <a:rPr lang="en-US" sz="3200" dirty="0"/>
              <a:t> </a:t>
            </a:r>
            <a:r>
              <a:rPr lang="en-US" sz="3075" dirty="0"/>
              <a:t>- </a:t>
            </a:r>
            <a:r>
              <a:rPr lang="en-US" sz="3075" b="1" dirty="0"/>
              <a:t>co </a:t>
            </a:r>
            <a:r>
              <a:rPr lang="en-US" sz="3075" b="1" dirty="0" err="1"/>
              <a:t>dalej</a:t>
            </a:r>
            <a:r>
              <a:rPr lang="en-US" sz="3075" b="1" dirty="0"/>
              <a:t>?</a:t>
            </a:r>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381507" y="4401643"/>
            <a:ext cx="3036396" cy="1537519"/>
          </a:xfrm>
        </p:spPr>
        <p:txBody>
          <a:bodyPr vert="horz" lIns="68580" tIns="34290" rIns="68580" bIns="34290" rtlCol="0">
            <a:normAutofit/>
          </a:bodyPr>
          <a:lstStyle/>
          <a:p>
            <a:pPr marL="0" indent="0">
              <a:buNone/>
            </a:pPr>
            <a:r>
              <a:rPr lang="pl-PL" sz="1800" dirty="0"/>
              <a:t>Kwestionariusz dla </a:t>
            </a:r>
            <a:r>
              <a:rPr lang="cs-CZ" sz="1800" dirty="0"/>
              <a:t>interesariuszy</a:t>
            </a:r>
            <a:r>
              <a:rPr lang="pl-PL" sz="1800" dirty="0"/>
              <a:t> (mieszkańcy, gmina, właściciele gruntów, turyści, studenci kierunku ochrony środowiska) </a:t>
            </a:r>
            <a:endParaRPr lang="en-US" sz="180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pic>
        <p:nvPicPr>
          <p:cNvPr id="12" name="Obrázek 11">
            <a:extLst>
              <a:ext uri="{FF2B5EF4-FFF2-40B4-BE49-F238E27FC236}">
                <a16:creationId xmlns:a16="http://schemas.microsoft.com/office/drawing/2014/main" xmlns="" id="{2C703B2B-08CB-C787-9044-E5CD281440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7903" y="33020"/>
            <a:ext cx="4894468" cy="6899602"/>
          </a:xfrm>
          <a:prstGeom prst="rect">
            <a:avLst/>
          </a:prstGeom>
        </p:spPr>
      </p:pic>
      <p:pic>
        <p:nvPicPr>
          <p:cNvPr id="13" name="Obrázek 12">
            <a:extLst>
              <a:ext uri="{FF2B5EF4-FFF2-40B4-BE49-F238E27FC236}">
                <a16:creationId xmlns:a16="http://schemas.microsoft.com/office/drawing/2014/main" xmlns="" id="{7E487D31-B435-32FE-25D7-EBC0DBCD1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8160" y="4002766"/>
            <a:ext cx="3394921" cy="2656376"/>
          </a:xfrm>
          <a:prstGeom prst="rect">
            <a:avLst/>
          </a:prstGeom>
        </p:spPr>
      </p:pic>
    </p:spTree>
    <p:extLst>
      <p:ext uri="{BB962C8B-B14F-4D97-AF65-F5344CB8AC3E}">
        <p14:creationId xmlns:p14="http://schemas.microsoft.com/office/powerpoint/2010/main" val="324677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248342" y="164792"/>
            <a:ext cx="2678858" cy="2680137"/>
          </a:xfrm>
        </p:spPr>
        <p:txBody>
          <a:bodyPr vert="horz" lIns="68580" tIns="34290" rIns="68580" bIns="34290" rtlCol="0" anchor="b">
            <a:normAutofit/>
          </a:bodyPr>
          <a:lstStyle/>
          <a:p>
            <a:r>
              <a:rPr lang="en-US" sz="2800" dirty="0" err="1"/>
              <a:t>Ema</a:t>
            </a:r>
            <a:r>
              <a:rPr lang="cs-CZ" sz="2800" dirty="0"/>
              <a:t> –</a:t>
            </a:r>
            <a:r>
              <a:rPr lang="en-US" sz="2800" dirty="0"/>
              <a:t> </a:t>
            </a:r>
            <a:r>
              <a:rPr lang="en-US" sz="2800" dirty="0" err="1"/>
              <a:t>Terezie</a:t>
            </a:r>
            <a:r>
              <a:rPr lang="cs-CZ" sz="2800" dirty="0"/>
              <a:t> - Bezruč</a:t>
            </a:r>
            <a:r>
              <a:rPr lang="en-US" sz="2800" dirty="0"/>
              <a:t> </a:t>
            </a:r>
            <a:r>
              <a:rPr lang="cs-CZ" sz="2800" dirty="0"/>
              <a:t>i</a:t>
            </a:r>
            <a:r>
              <a:rPr lang="en-US" sz="2800" dirty="0"/>
              <a:t> </a:t>
            </a:r>
            <a:r>
              <a:rPr lang="cs-CZ" sz="2800" dirty="0"/>
              <a:t>Dolina </a:t>
            </a:r>
            <a:r>
              <a:rPr lang="cs-CZ" sz="2800" dirty="0" err="1"/>
              <a:t>Trojicka</a:t>
            </a:r>
            <a:r>
              <a:rPr lang="en-US" sz="2800" dirty="0"/>
              <a:t> - </a:t>
            </a:r>
            <a:r>
              <a:rPr lang="en-US" sz="2800" b="1" dirty="0"/>
              <a:t>co </a:t>
            </a:r>
            <a:r>
              <a:rPr lang="en-US" sz="2800" b="1" dirty="0" err="1"/>
              <a:t>dalej</a:t>
            </a:r>
            <a:r>
              <a:rPr lang="en-US" sz="2800" b="1" dirty="0"/>
              <a:t>?</a:t>
            </a:r>
            <a:endParaRPr lang="en-US" sz="3075"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479161" y="4330621"/>
            <a:ext cx="2678858" cy="1169495"/>
          </a:xfrm>
        </p:spPr>
        <p:txBody>
          <a:bodyPr vert="horz" lIns="68580" tIns="34290" rIns="68580" bIns="34290" rtlCol="0">
            <a:normAutofit/>
          </a:bodyPr>
          <a:lstStyle/>
          <a:p>
            <a:pPr marL="0" indent="0">
              <a:buNone/>
            </a:pPr>
            <a:r>
              <a:rPr lang="pl-PL" sz="1800" dirty="0"/>
              <a:t>Ocena kwestionariusza z wykorzystaniem programu „</a:t>
            </a:r>
            <a:r>
              <a:rPr lang="pl-PL" sz="1800" dirty="0" err="1"/>
              <a:t>Smic</a:t>
            </a:r>
            <a:r>
              <a:rPr lang="pl-PL" sz="1800" dirty="0"/>
              <a:t> </a:t>
            </a:r>
            <a:r>
              <a:rPr lang="pl-PL" sz="1800" dirty="0" err="1"/>
              <a:t>Prob</a:t>
            </a:r>
            <a:r>
              <a:rPr lang="pl-PL" sz="1800" dirty="0"/>
              <a:t> </a:t>
            </a:r>
            <a:r>
              <a:rPr lang="pl-PL" sz="1800" dirty="0" err="1"/>
              <a:t>Expert</a:t>
            </a:r>
            <a:r>
              <a:rPr lang="pl-PL" sz="1800" dirty="0"/>
              <a:t>”</a:t>
            </a:r>
            <a:endParaRPr lang="en-US" sz="180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graphicFrame>
        <p:nvGraphicFramePr>
          <p:cNvPr id="6" name="Tabulka 5">
            <a:extLst>
              <a:ext uri="{FF2B5EF4-FFF2-40B4-BE49-F238E27FC236}">
                <a16:creationId xmlns:a16="http://schemas.microsoft.com/office/drawing/2014/main" xmlns="" id="{819DFD5F-DC9E-F31C-9F0A-6D0A86AF5BC2}"/>
              </a:ext>
            </a:extLst>
          </p:cNvPr>
          <p:cNvGraphicFramePr>
            <a:graphicFrameLocks noGrp="1"/>
          </p:cNvGraphicFramePr>
          <p:nvPr>
            <p:extLst>
              <p:ext uri="{D42A27DB-BD31-4B8C-83A1-F6EECF244321}">
                <p14:modId xmlns:p14="http://schemas.microsoft.com/office/powerpoint/2010/main" val="4209021989"/>
              </p:ext>
            </p:extLst>
          </p:nvPr>
        </p:nvGraphicFramePr>
        <p:xfrm>
          <a:off x="3667760" y="164792"/>
          <a:ext cx="5227898" cy="6562120"/>
        </p:xfrm>
        <a:graphic>
          <a:graphicData uri="http://schemas.openxmlformats.org/drawingml/2006/table">
            <a:tbl>
              <a:tblPr firstRow="1" firstCol="1" bandRow="1"/>
              <a:tblGrid>
                <a:gridCol w="1690947">
                  <a:extLst>
                    <a:ext uri="{9D8B030D-6E8A-4147-A177-3AD203B41FA5}">
                      <a16:colId xmlns:a16="http://schemas.microsoft.com/office/drawing/2014/main" xmlns="" val="2913102121"/>
                    </a:ext>
                  </a:extLst>
                </a:gridCol>
                <a:gridCol w="3536951">
                  <a:extLst>
                    <a:ext uri="{9D8B030D-6E8A-4147-A177-3AD203B41FA5}">
                      <a16:colId xmlns:a16="http://schemas.microsoft.com/office/drawing/2014/main" xmlns="" val="3389655194"/>
                    </a:ext>
                  </a:extLst>
                </a:gridCol>
              </a:tblGrid>
              <a:tr h="152024">
                <a:tc>
                  <a:txBody>
                    <a:bodyPr/>
                    <a:lstStyle/>
                    <a:p>
                      <a:pPr algn="just">
                        <a:spcAft>
                          <a:spcPts val="1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Foreseen projects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1200">
                          <a:effectLst/>
                          <a:latin typeface="Calibri" panose="020F0502020204030204" pitchFamily="34" charset="0"/>
                          <a:ea typeface="Calibri" panose="020F0502020204030204" pitchFamily="34" charset="0"/>
                          <a:cs typeface="Calibri" panose="020F0502020204030204" pitchFamily="34" charset="0"/>
                        </a:rPr>
                        <a:t>Current state or foreseen projects</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398265"/>
                  </a:ext>
                </a:extLst>
              </a:tr>
              <a:tr h="4184680">
                <a:tc>
                  <a:txBody>
                    <a:bodyPr/>
                    <a:lstStyle/>
                    <a:p>
                      <a:pPr algn="just">
                        <a:spcAft>
                          <a:spcPts val="1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Scenario I (Recreation)</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1200" dirty="0">
                          <a:effectLst/>
                          <a:latin typeface="Calibri" panose="020F0502020204030204" pitchFamily="34" charset="0"/>
                          <a:ea typeface="Calibri" panose="020F0502020204030204" pitchFamily="34" charset="0"/>
                          <a:cs typeface="Calibri" panose="020F0502020204030204" pitchFamily="34" charset="0"/>
                        </a:rPr>
                        <a:t>Scenario I is created by merging </a:t>
                      </a:r>
                      <a:r>
                        <a:rPr lang="en-US" sz="1200" dirty="0" err="1">
                          <a:effectLst/>
                          <a:latin typeface="Calibri" panose="020F0502020204030204" pitchFamily="34" charset="0"/>
                          <a:ea typeface="Calibri" panose="020F0502020204030204" pitchFamily="34" charset="0"/>
                          <a:cs typeface="Calibri" panose="020F0502020204030204" pitchFamily="34" charset="0"/>
                        </a:rPr>
                        <a:t>WildAnimal</a:t>
                      </a:r>
                      <a:r>
                        <a:rPr lang="en-US" sz="1200" dirty="0">
                          <a:effectLst/>
                          <a:latin typeface="Calibri" panose="020F0502020204030204" pitchFamily="34" charset="0"/>
                          <a:ea typeface="Calibri" panose="020F0502020204030204" pitchFamily="34" charset="0"/>
                          <a:cs typeface="Calibri" panose="020F0502020204030204" pitchFamily="34" charset="0"/>
                        </a:rPr>
                        <a:t> and “without any interventions” scenarios, which assumed only slight interventions in the area with a preference for extensive use. The mine dump complex is located almost in the center of the city of Ostrava, so it has significant potential for recreation and leisure – time activities. Except these recreational activities, also support of ecological functions is suitable and desirable for use in the area (establishment and management of flower meadows, support of entomofauna, etc.). Part of </a:t>
                      </a:r>
                      <a:r>
                        <a:rPr lang="en-US" sz="1200" dirty="0" err="1">
                          <a:effectLst/>
                          <a:latin typeface="Calibri" panose="020F0502020204030204" pitchFamily="34" charset="0"/>
                          <a:ea typeface="Calibri" panose="020F0502020204030204" pitchFamily="34" charset="0"/>
                          <a:cs typeface="Calibri" panose="020F0502020204030204" pitchFamily="34" charset="0"/>
                        </a:rPr>
                        <a:t>Ema</a:t>
                      </a:r>
                      <a:r>
                        <a:rPr lang="en-US" sz="1200" dirty="0">
                          <a:effectLst/>
                          <a:latin typeface="Calibri" panose="020F0502020204030204" pitchFamily="34" charset="0"/>
                          <a:ea typeface="Calibri" panose="020F0502020204030204" pitchFamily="34" charset="0"/>
                          <a:cs typeface="Calibri" panose="020F0502020204030204" pitchFamily="34" charset="0"/>
                        </a:rPr>
                        <a:t> – </a:t>
                      </a:r>
                      <a:r>
                        <a:rPr lang="en-US" sz="1200" dirty="0" err="1">
                          <a:effectLst/>
                          <a:latin typeface="Calibri" panose="020F0502020204030204" pitchFamily="34" charset="0"/>
                          <a:ea typeface="Calibri" panose="020F0502020204030204" pitchFamily="34" charset="0"/>
                          <a:cs typeface="Calibri" panose="020F0502020204030204" pitchFamily="34" charset="0"/>
                        </a:rPr>
                        <a:t>Terezie</a:t>
                      </a:r>
                      <a:r>
                        <a:rPr lang="en-US" sz="1200" dirty="0">
                          <a:effectLst/>
                          <a:latin typeface="Calibri" panose="020F0502020204030204" pitchFamily="34" charset="0"/>
                          <a:ea typeface="Calibri" panose="020F0502020204030204" pitchFamily="34" charset="0"/>
                          <a:cs typeface="Calibri" panose="020F0502020204030204" pitchFamily="34" charset="0"/>
                        </a:rPr>
                        <a:t> area is characterized by non-interventional urban wilderness by a Broad-leaved forest similar to the ones already present in the region: mainly </a:t>
                      </a:r>
                      <a:r>
                        <a:rPr lang="en-US" sz="1200" i="1" dirty="0">
                          <a:effectLst/>
                          <a:latin typeface="Calibri" panose="020F0502020204030204" pitchFamily="34" charset="0"/>
                          <a:ea typeface="Calibri" panose="020F0502020204030204" pitchFamily="34" charset="0"/>
                          <a:cs typeface="Calibri" panose="020F0502020204030204" pitchFamily="34" charset="0"/>
                        </a:rPr>
                        <a:t>Betula pendula, Quercus </a:t>
                      </a:r>
                      <a:r>
                        <a:rPr lang="en-US" sz="1200" i="1" dirty="0" err="1">
                          <a:effectLst/>
                          <a:latin typeface="Calibri" panose="020F0502020204030204" pitchFamily="34" charset="0"/>
                          <a:ea typeface="Calibri" panose="020F0502020204030204" pitchFamily="34" charset="0"/>
                          <a:cs typeface="Calibri" panose="020F0502020204030204" pitchFamily="34" charset="0"/>
                        </a:rPr>
                        <a:t>robur</a:t>
                      </a:r>
                      <a:r>
                        <a:rPr lang="en-US" sz="1200" i="1" dirty="0">
                          <a:effectLst/>
                          <a:latin typeface="Calibri" panose="020F0502020204030204" pitchFamily="34" charset="0"/>
                          <a:ea typeface="Calibri" panose="020F0502020204030204" pitchFamily="34" charset="0"/>
                          <a:cs typeface="Calibri" panose="020F0502020204030204" pitchFamily="34" charset="0"/>
                        </a:rPr>
                        <a:t>, Sorbus aucuparia, Acer </a:t>
                      </a:r>
                      <a:r>
                        <a:rPr lang="en-US" sz="1200" i="1" dirty="0" err="1">
                          <a:effectLst/>
                          <a:latin typeface="Calibri" panose="020F0502020204030204" pitchFamily="34" charset="0"/>
                          <a:ea typeface="Calibri" panose="020F0502020204030204" pitchFamily="34" charset="0"/>
                          <a:cs typeface="Calibri" panose="020F0502020204030204" pitchFamily="34" charset="0"/>
                        </a:rPr>
                        <a:t>platanoides</a:t>
                      </a:r>
                      <a:r>
                        <a:rPr lang="en-US" sz="1200" i="1" dirty="0">
                          <a:effectLst/>
                          <a:latin typeface="Calibri" panose="020F0502020204030204" pitchFamily="34" charset="0"/>
                          <a:ea typeface="Calibri" panose="020F0502020204030204" pitchFamily="34" charset="0"/>
                          <a:cs typeface="Calibri" panose="020F0502020204030204" pitchFamily="34" charset="0"/>
                        </a:rPr>
                        <a:t>, Acer pseudoplatanus</a:t>
                      </a:r>
                      <a:r>
                        <a:rPr lang="en-US" sz="1200" dirty="0">
                          <a:effectLst/>
                          <a:latin typeface="Calibri" panose="020F0502020204030204" pitchFamily="34" charset="0"/>
                          <a:ea typeface="Calibri" panose="020F0502020204030204" pitchFamily="34" charset="0"/>
                          <a:cs typeface="Calibri" panose="020F0502020204030204" pitchFamily="34" charset="0"/>
                        </a:rPr>
                        <a:t> and </a:t>
                      </a:r>
                      <a:r>
                        <a:rPr lang="en-US" sz="1200" i="1" dirty="0">
                          <a:effectLst/>
                          <a:latin typeface="Calibri" panose="020F0502020204030204" pitchFamily="34" charset="0"/>
                          <a:ea typeface="Calibri" panose="020F0502020204030204" pitchFamily="34" charset="0"/>
                          <a:cs typeface="Calibri" panose="020F0502020204030204" pitchFamily="34" charset="0"/>
                        </a:rPr>
                        <a:t>Carpinus </a:t>
                      </a:r>
                      <a:r>
                        <a:rPr lang="en-US" sz="1200" i="1" dirty="0" err="1">
                          <a:effectLst/>
                          <a:latin typeface="Calibri" panose="020F0502020204030204" pitchFamily="34" charset="0"/>
                          <a:ea typeface="Calibri" panose="020F0502020204030204" pitchFamily="34" charset="0"/>
                          <a:cs typeface="Calibri" panose="020F0502020204030204" pitchFamily="34" charset="0"/>
                        </a:rPr>
                        <a:t>betulus</a:t>
                      </a:r>
                      <a:r>
                        <a:rPr lang="en-US" sz="1200" dirty="0">
                          <a:effectLst/>
                          <a:latin typeface="Calibri" panose="020F0502020204030204" pitchFamily="34" charset="0"/>
                          <a:ea typeface="Calibri" panose="020F0502020204030204" pitchFamily="34" charset="0"/>
                          <a:cs typeface="Calibri" panose="020F0502020204030204" pitchFamily="34" charset="0"/>
                        </a:rPr>
                        <a:t> in terms of predominant ecological function. Nevertheless, this can be considered a mixed scenario of a Broad-leaved forest and a physical recreation area. People will be able to walk and undertake nature observation around the area, although without developing specific infrastructure for physical recreation.</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7074673"/>
                  </a:ext>
                </a:extLst>
              </a:tr>
              <a:tr h="1046172">
                <a:tc>
                  <a:txBody>
                    <a:bodyPr/>
                    <a:lstStyle/>
                    <a:p>
                      <a:pPr algn="just">
                        <a:spcAft>
                          <a:spcPts val="1200"/>
                        </a:spcAft>
                      </a:pPr>
                      <a:r>
                        <a:rPr lang="en-US" sz="1200" b="1">
                          <a:effectLst/>
                          <a:latin typeface="Calibri" panose="020F0502020204030204" pitchFamily="34" charset="0"/>
                          <a:ea typeface="Calibri" panose="020F0502020204030204" pitchFamily="34" charset="0"/>
                          <a:cs typeface="Calibri" panose="020F0502020204030204" pitchFamily="34" charset="0"/>
                        </a:rPr>
                        <a:t>Scenario II (Combination of hypoteheses)</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1200" dirty="0">
                          <a:effectLst/>
                          <a:latin typeface="Calibri" panose="020F0502020204030204" pitchFamily="34" charset="0"/>
                          <a:ea typeface="Calibri" panose="020F0502020204030204" pitchFamily="34" charset="0"/>
                          <a:cs typeface="Calibri" panose="020F0502020204030204" pitchFamily="34" charset="0"/>
                        </a:rPr>
                        <a:t>Scenario II is a combination of the "Building", "</a:t>
                      </a:r>
                      <a:r>
                        <a:rPr lang="en-US" sz="1200" dirty="0" err="1">
                          <a:effectLst/>
                          <a:latin typeface="Calibri" panose="020F0502020204030204" pitchFamily="34" charset="0"/>
                          <a:ea typeface="Calibri" panose="020F0502020204030204" pitchFamily="34" charset="0"/>
                          <a:cs typeface="Calibri" panose="020F0502020204030204" pitchFamily="34" charset="0"/>
                        </a:rPr>
                        <a:t>HorseTrails</a:t>
                      </a:r>
                      <a:r>
                        <a:rPr lang="en-US" sz="1200" dirty="0">
                          <a:effectLst/>
                          <a:latin typeface="Calibri" panose="020F0502020204030204" pitchFamily="34" charset="0"/>
                          <a:ea typeface="Calibri" panose="020F0502020204030204" pitchFamily="34" charset="0"/>
                          <a:cs typeface="Calibri" panose="020F0502020204030204" pitchFamily="34" charset="0"/>
                        </a:rPr>
                        <a:t>", "Pastures" and "</a:t>
                      </a:r>
                      <a:r>
                        <a:rPr lang="en-US" sz="1200" dirty="0" err="1">
                          <a:effectLst/>
                          <a:latin typeface="Calibri" panose="020F0502020204030204" pitchFamily="34" charset="0"/>
                          <a:ea typeface="Calibri" panose="020F0502020204030204" pitchFamily="34" charset="0"/>
                          <a:cs typeface="Calibri" panose="020F0502020204030204" pitchFamily="34" charset="0"/>
                        </a:rPr>
                        <a:t>ForestPark</a:t>
                      </a:r>
                      <a:r>
                        <a:rPr lang="en-US" sz="1200" dirty="0">
                          <a:effectLst/>
                          <a:latin typeface="Calibri" panose="020F0502020204030204" pitchFamily="34" charset="0"/>
                          <a:ea typeface="Calibri" panose="020F0502020204030204" pitchFamily="34" charset="0"/>
                          <a:cs typeface="Calibri" panose="020F0502020204030204" pitchFamily="34" charset="0"/>
                        </a:rPr>
                        <a:t>" hypotheses. It assumes ecological, hippo - tourist and partly agricultural use of the area, especially with regard to horse breeding and riding school, which currently exists here.</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9121873"/>
                  </a:ext>
                </a:extLst>
              </a:tr>
              <a:tr h="1046172">
                <a:tc>
                  <a:txBody>
                    <a:bodyPr/>
                    <a:lstStyle/>
                    <a:p>
                      <a:pPr algn="just">
                        <a:spcAft>
                          <a:spcPts val="1200"/>
                        </a:spcAft>
                      </a:pPr>
                      <a:r>
                        <a:rPr lang="en-US" sz="1200" b="1">
                          <a:effectLst/>
                          <a:latin typeface="Calibri" panose="020F0502020204030204" pitchFamily="34" charset="0"/>
                          <a:ea typeface="Calibri" panose="020F0502020204030204" pitchFamily="34" charset="0"/>
                          <a:cs typeface="Calibri" panose="020F0502020204030204" pitchFamily="34" charset="0"/>
                        </a:rPr>
                        <a:t>Scenario III (ForestPark)</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200"/>
                        </a:spcAft>
                      </a:pPr>
                      <a:r>
                        <a:rPr lang="en-US" sz="1200" dirty="0">
                          <a:effectLst/>
                          <a:latin typeface="Calibri" panose="020F0502020204030204" pitchFamily="34" charset="0"/>
                          <a:ea typeface="Calibri" panose="020F0502020204030204" pitchFamily="34" charset="0"/>
                          <a:cs typeface="Calibri" panose="020F0502020204030204" pitchFamily="34" charset="0"/>
                        </a:rPr>
                        <a:t>Scenario III is characterized in terms of the predominant recreational function, when a forest park with equipment for outdoor sports and outdoor furniture is built on the territory of the mine dump complex. Support for ecological functions is not as important as in Scenario 1.</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883" marR="34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1621945"/>
                  </a:ext>
                </a:extLst>
              </a:tr>
            </a:tbl>
          </a:graphicData>
        </a:graphic>
      </p:graphicFrame>
    </p:spTree>
    <p:extLst>
      <p:ext uri="{BB962C8B-B14F-4D97-AF65-F5344CB8AC3E}">
        <p14:creationId xmlns:p14="http://schemas.microsoft.com/office/powerpoint/2010/main" val="160931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1AC6BF53-9653-0B6F-1DFA-0890B7AD2D82}"/>
              </a:ext>
            </a:extLst>
          </p:cNvPr>
          <p:cNvPicPr>
            <a:picLocks noChangeAspect="1"/>
          </p:cNvPicPr>
          <p:nvPr/>
        </p:nvPicPr>
        <p:blipFill>
          <a:blip r:embed="rId2"/>
          <a:stretch>
            <a:fillRect/>
          </a:stretch>
        </p:blipFill>
        <p:spPr>
          <a:xfrm>
            <a:off x="-35820" y="0"/>
            <a:ext cx="9179820" cy="7426556"/>
          </a:xfrm>
          <a:prstGeom prst="rect">
            <a:avLst/>
          </a:prstGeom>
        </p:spPr>
      </p:pic>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115177" y="727969"/>
            <a:ext cx="2678858" cy="1997476"/>
          </a:xfrm>
          <a:solidFill>
            <a:srgbClr val="FFFF00">
              <a:alpha val="65000"/>
            </a:srgbClr>
          </a:solidFill>
        </p:spPr>
        <p:txBody>
          <a:bodyPr vert="horz" lIns="68580" tIns="34290" rIns="68580" bIns="34290" rtlCol="0" anchor="b">
            <a:normAutofit fontScale="90000"/>
          </a:bodyPr>
          <a:lstStyle/>
          <a:p>
            <a:pPr algn="ctr"/>
            <a:r>
              <a:rPr lang="en-US" sz="2800" b="1" dirty="0" err="1">
                <a:solidFill>
                  <a:srgbClr val="0070C0"/>
                </a:solidFill>
              </a:rPr>
              <a:t>Ema</a:t>
            </a:r>
            <a:r>
              <a:rPr lang="cs-CZ" sz="2800" b="1" dirty="0">
                <a:solidFill>
                  <a:srgbClr val="0070C0"/>
                </a:solidFill>
              </a:rPr>
              <a:t> –</a:t>
            </a:r>
            <a:r>
              <a:rPr lang="en-US" sz="2800" b="1" dirty="0">
                <a:solidFill>
                  <a:srgbClr val="0070C0"/>
                </a:solidFill>
              </a:rPr>
              <a:t> </a:t>
            </a:r>
            <a:r>
              <a:rPr lang="en-US" sz="2800" b="1" dirty="0" err="1">
                <a:solidFill>
                  <a:srgbClr val="0070C0"/>
                </a:solidFill>
              </a:rPr>
              <a:t>Terezie</a:t>
            </a:r>
            <a:r>
              <a:rPr lang="cs-CZ" sz="2800" b="1" dirty="0">
                <a:solidFill>
                  <a:srgbClr val="0070C0"/>
                </a:solidFill>
              </a:rPr>
              <a:t> - Bezruč</a:t>
            </a:r>
            <a:r>
              <a:rPr lang="en-US" sz="2800" b="1" dirty="0">
                <a:solidFill>
                  <a:srgbClr val="0070C0"/>
                </a:solidFill>
              </a:rPr>
              <a:t> </a:t>
            </a:r>
            <a:r>
              <a:rPr lang="cs-CZ" sz="2800" b="1" dirty="0">
                <a:solidFill>
                  <a:srgbClr val="0070C0"/>
                </a:solidFill>
              </a:rPr>
              <a:t>i</a:t>
            </a:r>
            <a:r>
              <a:rPr lang="en-US" sz="2800" b="1" dirty="0">
                <a:solidFill>
                  <a:srgbClr val="0070C0"/>
                </a:solidFill>
              </a:rPr>
              <a:t> </a:t>
            </a:r>
            <a:r>
              <a:rPr lang="cs-CZ" sz="2800" b="1" dirty="0">
                <a:solidFill>
                  <a:srgbClr val="0070C0"/>
                </a:solidFill>
              </a:rPr>
              <a:t>Dolina </a:t>
            </a:r>
            <a:r>
              <a:rPr lang="cs-CZ" sz="2800" b="1" dirty="0" err="1">
                <a:solidFill>
                  <a:srgbClr val="0070C0"/>
                </a:solidFill>
              </a:rPr>
              <a:t>Trojicka</a:t>
            </a:r>
            <a:r>
              <a:rPr lang="en-US" sz="2800" b="1" dirty="0">
                <a:solidFill>
                  <a:srgbClr val="0070C0"/>
                </a:solidFill>
              </a:rPr>
              <a:t> - co </a:t>
            </a:r>
            <a:r>
              <a:rPr lang="en-US" sz="2800" b="1" dirty="0" err="1">
                <a:solidFill>
                  <a:srgbClr val="0070C0"/>
                </a:solidFill>
              </a:rPr>
              <a:t>dalej</a:t>
            </a:r>
            <a:r>
              <a:rPr lang="en-US" sz="2800" b="1" dirty="0">
                <a:solidFill>
                  <a:srgbClr val="0070C0"/>
                </a:solidFill>
              </a:rPr>
              <a:t>?</a:t>
            </a:r>
            <a:r>
              <a:rPr lang="cs-CZ" sz="2800" b="1" dirty="0">
                <a:solidFill>
                  <a:schemeClr val="accent5">
                    <a:lumMod val="50000"/>
                  </a:schemeClr>
                </a:solidFill>
              </a:rPr>
              <a:t/>
            </a:r>
            <a:br>
              <a:rPr lang="cs-CZ" sz="2800" b="1" dirty="0">
                <a:solidFill>
                  <a:schemeClr val="accent5">
                    <a:lumMod val="50000"/>
                  </a:schemeClr>
                </a:solidFill>
              </a:rPr>
            </a:br>
            <a:endParaRPr lang="en-US" sz="3075" b="1" dirty="0">
              <a:solidFill>
                <a:schemeClr val="accent5">
                  <a:lumMod val="50000"/>
                </a:schemeClr>
              </a:solidFill>
            </a:endParaRPr>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246616" y="3223517"/>
            <a:ext cx="2969644" cy="1169495"/>
          </a:xfrm>
          <a:solidFill>
            <a:schemeClr val="accent4">
              <a:lumMod val="60000"/>
              <a:lumOff val="40000"/>
            </a:schemeClr>
          </a:solidFill>
        </p:spPr>
        <p:txBody>
          <a:bodyPr vert="horz" lIns="68580" tIns="34290" rIns="68580" bIns="34290" rtlCol="0">
            <a:normAutofit/>
          </a:bodyPr>
          <a:lstStyle/>
          <a:p>
            <a:pPr marL="0" indent="0" algn="ctr">
              <a:buNone/>
            </a:pPr>
            <a:endParaRPr lang="cs-CZ" sz="1800" dirty="0"/>
          </a:p>
          <a:p>
            <a:pPr marL="0" indent="0" algn="ctr">
              <a:buNone/>
            </a:pPr>
            <a:r>
              <a:rPr lang="cs-CZ" sz="1800" b="1" dirty="0">
                <a:solidFill>
                  <a:srgbClr val="0070C0"/>
                </a:solidFill>
              </a:rPr>
              <a:t>Realizacja scenariuszy – podstawowe działania</a:t>
            </a:r>
            <a:endParaRPr lang="en-US" sz="1800" b="1" dirty="0">
              <a:solidFill>
                <a:srgbClr val="0070C0"/>
              </a:solidFill>
            </a:endParaRPr>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4" name="Nadpis 1">
            <a:extLst>
              <a:ext uri="{FF2B5EF4-FFF2-40B4-BE49-F238E27FC236}">
                <a16:creationId xmlns:a16="http://schemas.microsoft.com/office/drawing/2014/main" xmlns="" id="{683A1165-0414-E491-CB5D-35A3BB2EA4AC}"/>
              </a:ext>
            </a:extLst>
          </p:cNvPr>
          <p:cNvSpPr txBox="1">
            <a:spLocks/>
          </p:cNvSpPr>
          <p:nvPr/>
        </p:nvSpPr>
        <p:spPr>
          <a:xfrm>
            <a:off x="4211084" y="960208"/>
            <a:ext cx="4686300" cy="4862869"/>
          </a:xfrm>
          <a:prstGeom prst="rect">
            <a:avLst/>
          </a:prstGeom>
          <a:solidFill>
            <a:schemeClr val="tx1">
              <a:alpha val="65000"/>
            </a:schemeClr>
          </a:solidFill>
        </p:spPr>
        <p:txBody>
          <a:bodyPr vert="horz" lIns="68580" tIns="34290" rIns="68580" bIns="3429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2800" b="1" dirty="0">
                <a:solidFill>
                  <a:schemeClr val="accent5">
                    <a:lumMod val="50000"/>
                  </a:schemeClr>
                </a:solidFill>
              </a:rPr>
              <a:t/>
            </a:r>
            <a:br>
              <a:rPr lang="cs-CZ" sz="2800" b="1" dirty="0">
                <a:solidFill>
                  <a:schemeClr val="accent5">
                    <a:lumMod val="50000"/>
                  </a:schemeClr>
                </a:solidFill>
              </a:rPr>
            </a:br>
            <a:endParaRPr lang="en-US" sz="3075" b="1" dirty="0">
              <a:solidFill>
                <a:schemeClr val="accent5">
                  <a:lumMod val="50000"/>
                </a:schemeClr>
              </a:solidFill>
            </a:endParaRPr>
          </a:p>
        </p:txBody>
      </p:sp>
      <p:sp>
        <p:nvSpPr>
          <p:cNvPr id="10" name="TextovéPole 9">
            <a:extLst>
              <a:ext uri="{FF2B5EF4-FFF2-40B4-BE49-F238E27FC236}">
                <a16:creationId xmlns:a16="http://schemas.microsoft.com/office/drawing/2014/main" xmlns="" id="{8797E44C-52F5-FE53-CF4E-E584993A19A9}"/>
              </a:ext>
            </a:extLst>
          </p:cNvPr>
          <p:cNvSpPr txBox="1"/>
          <p:nvPr/>
        </p:nvSpPr>
        <p:spPr>
          <a:xfrm>
            <a:off x="4211084" y="960209"/>
            <a:ext cx="4686300" cy="4862870"/>
          </a:xfrm>
          <a:prstGeom prst="rect">
            <a:avLst/>
          </a:prstGeom>
          <a:noFill/>
          <a:ln w="19050">
            <a:solidFill>
              <a:srgbClr val="00B0F0"/>
            </a:solidFill>
          </a:ln>
        </p:spPr>
        <p:txBody>
          <a:bodyPr wrap="square">
            <a:spAutoFit/>
          </a:bodyPr>
          <a:lstStyle/>
          <a:p>
            <a:pPr marL="285750" indent="-285750">
              <a:spcAft>
                <a:spcPts val="900"/>
              </a:spcAft>
              <a:buFont typeface="Arial" panose="020B0604020202020204" pitchFamily="34" charset="0"/>
              <a:buChar char="•"/>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Likwidacja nielegalnych składowisk</a:t>
            </a:r>
          </a:p>
          <a:p>
            <a:pPr marL="285750" indent="-285750">
              <a:spcAft>
                <a:spcPts val="900"/>
              </a:spcAft>
              <a:buFont typeface="Arial" panose="020B0604020202020204" pitchFamily="34" charset="0"/>
              <a:buChar char="•"/>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Usuwanie gatunków inwazyjnych i nierodzimych</a:t>
            </a:r>
          </a:p>
          <a:p>
            <a:pPr marL="285750" indent="-285750">
              <a:spcAft>
                <a:spcPts val="900"/>
              </a:spcAft>
              <a:buFont typeface="Arial" panose="020B0604020202020204" pitchFamily="34" charset="0"/>
              <a:buChar char="•"/>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Likwidacja konstrukcji żelbetowych w byłej koksowni </a:t>
            </a:r>
            <a:r>
              <a:rPr lang="pl-PL" sz="2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Trojice</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oraz w miejscach planowanej zabudowy rodzinnej.</a:t>
            </a:r>
          </a:p>
          <a:p>
            <a:pPr marL="285750" indent="-285750">
              <a:spcAft>
                <a:spcPts val="900"/>
              </a:spcAft>
              <a:buFont typeface="Arial" panose="020B0604020202020204" pitchFamily="34" charset="0"/>
              <a:buChar char="•"/>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Niwelacja terenu po nielegalnym wydobywaniu metali z kabli na terenie koksowni </a:t>
            </a:r>
            <a:r>
              <a:rPr lang="pl-PL" sz="2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Trojice</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Aft>
                <a:spcPts val="900"/>
              </a:spcAft>
              <a:buFont typeface="Arial" panose="020B0604020202020204" pitchFamily="34" charset="0"/>
              <a:buChar char="•"/>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Poprawa otoczenia potoku </a:t>
            </a:r>
            <a:r>
              <a:rPr lang="pl-PL" sz="20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Burňa</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 przygotowanie terenu pod działania rewitalizacyjne, wzmocnienie brzegów rozlewiska – stworzenie siedliska dla </a:t>
            </a:r>
            <a:r>
              <a:rPr lang="cs-CZ" sz="2000" b="1" dirty="0" err="1">
                <a:solidFill>
                  <a:schemeClr val="bg1"/>
                </a:solidFill>
                <a:latin typeface="Calibri" panose="020F0502020204030204" pitchFamily="34" charset="0"/>
                <a:cs typeface="Times New Roman" panose="02020603050405020304" pitchFamily="18" charset="0"/>
              </a:rPr>
              <a:t>kumaka</a:t>
            </a:r>
            <a:r>
              <a:rPr lang="cs-CZ" sz="2000" b="1" dirty="0">
                <a:solidFill>
                  <a:schemeClr val="bg1"/>
                </a:solidFill>
                <a:latin typeface="Calibri" panose="020F0502020204030204" pitchFamily="34" charset="0"/>
                <a:cs typeface="Times New Roman" panose="02020603050405020304" pitchFamily="18" charset="0"/>
              </a:rPr>
              <a:t> </a:t>
            </a:r>
            <a:r>
              <a:rPr lang="cs-CZ" sz="2000" b="1" dirty="0" err="1">
                <a:solidFill>
                  <a:schemeClr val="bg1"/>
                </a:solidFill>
                <a:latin typeface="Calibri" panose="020F0502020204030204" pitchFamily="34" charset="0"/>
                <a:cs typeface="Times New Roman" panose="02020603050405020304" pitchFamily="18" charset="0"/>
              </a:rPr>
              <a:t>nizinnego</a:t>
            </a:r>
            <a:r>
              <a:rPr lang="cs-CZ" sz="2000" b="1" dirty="0">
                <a:solidFill>
                  <a:schemeClr val="bg1"/>
                </a:solidFill>
                <a:latin typeface="Calibri" panose="020F0502020204030204" pitchFamily="34" charset="0"/>
                <a:cs typeface="Times New Roman" panose="02020603050405020304" pitchFamily="18" charset="0"/>
              </a:rPr>
              <a:t> </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kumaka górskiego</a:t>
            </a:r>
            <a:endParaRPr lang="cs-CZ"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46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480060" y="325369"/>
            <a:ext cx="3276451" cy="1956841"/>
          </a:xfrm>
        </p:spPr>
        <p:txBody>
          <a:bodyPr vert="horz" lIns="68580" tIns="34290" rIns="68580" bIns="34290" rtlCol="0" anchor="b">
            <a:normAutofit/>
          </a:bodyPr>
          <a:lstStyle/>
          <a:p>
            <a:r>
              <a:rPr lang="en-US" sz="2600" dirty="0" err="1"/>
              <a:t>Ema</a:t>
            </a:r>
            <a:r>
              <a:rPr lang="cs-CZ" sz="2600" dirty="0"/>
              <a:t> –</a:t>
            </a:r>
            <a:r>
              <a:rPr lang="en-US" sz="2600" dirty="0"/>
              <a:t> </a:t>
            </a:r>
            <a:r>
              <a:rPr lang="en-US" sz="2600" dirty="0" err="1"/>
              <a:t>Terezie</a:t>
            </a:r>
            <a:r>
              <a:rPr lang="cs-CZ" sz="2600" dirty="0"/>
              <a:t> - Bezruč</a:t>
            </a:r>
            <a:r>
              <a:rPr lang="en-US" sz="2600" dirty="0"/>
              <a:t> </a:t>
            </a:r>
            <a:r>
              <a:rPr lang="cs-CZ" sz="2600" dirty="0"/>
              <a:t>i</a:t>
            </a:r>
            <a:r>
              <a:rPr lang="en-US" sz="2600" dirty="0"/>
              <a:t> </a:t>
            </a:r>
            <a:r>
              <a:rPr lang="cs-CZ" sz="2600" dirty="0"/>
              <a:t>Dolina </a:t>
            </a:r>
            <a:r>
              <a:rPr lang="cs-CZ" sz="2600" dirty="0" err="1"/>
              <a:t>Trojicka</a:t>
            </a:r>
            <a:r>
              <a:rPr lang="en-US" sz="2600" dirty="0"/>
              <a:t> </a:t>
            </a:r>
            <a:r>
              <a:rPr lang="cs-CZ" sz="2600" dirty="0"/>
              <a:t>–</a:t>
            </a:r>
            <a:br>
              <a:rPr lang="cs-CZ" sz="2600" dirty="0"/>
            </a:br>
            <a:r>
              <a:rPr lang="cs-CZ" sz="2600" dirty="0"/>
              <a:t/>
            </a:r>
            <a:br>
              <a:rPr lang="cs-CZ" sz="2600" dirty="0"/>
            </a:br>
            <a:r>
              <a:rPr lang="cs-CZ" sz="2600" b="1" dirty="0" err="1"/>
              <a:t>Ile</a:t>
            </a:r>
            <a:r>
              <a:rPr lang="cs-CZ" sz="2600" b="1" dirty="0"/>
              <a:t> to </a:t>
            </a:r>
            <a:r>
              <a:rPr lang="cs-CZ" sz="2600" b="1" dirty="0" err="1"/>
              <a:t>będzie</a:t>
            </a:r>
            <a:r>
              <a:rPr lang="cs-CZ" sz="2600" b="1" dirty="0"/>
              <a:t> </a:t>
            </a:r>
            <a:r>
              <a:rPr lang="cs-CZ" sz="2600" b="1" dirty="0" err="1"/>
              <a:t>kosztować</a:t>
            </a:r>
            <a:r>
              <a:rPr lang="cs-CZ" sz="2600" b="1" dirty="0"/>
              <a:t>?</a:t>
            </a:r>
            <a:endParaRPr lang="en-US" sz="2600" b="1" dirty="0"/>
          </a:p>
        </p:txBody>
      </p:sp>
      <p:sp>
        <p:nvSpPr>
          <p:cNvPr id="18"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480060" y="2872899"/>
            <a:ext cx="3182691" cy="3320668"/>
          </a:xfrm>
        </p:spPr>
        <p:txBody>
          <a:bodyPr vert="horz" lIns="68580" tIns="34290" rIns="68580" bIns="34290" rtlCol="0">
            <a:normAutofit/>
          </a:bodyPr>
          <a:lstStyle/>
          <a:p>
            <a:pPr marL="0" indent="0">
              <a:buNone/>
            </a:pPr>
            <a:r>
              <a:rPr lang="cs-CZ" sz="1900" b="1" dirty="0" err="1"/>
              <a:t>Scenariusz</a:t>
            </a:r>
            <a:r>
              <a:rPr lang="cs-CZ" sz="1900" b="1" dirty="0"/>
              <a:t> I.</a:t>
            </a:r>
          </a:p>
          <a:p>
            <a:pPr marL="0" indent="0">
              <a:buNone/>
            </a:pPr>
            <a:r>
              <a:rPr lang="cs-CZ" sz="1900" b="1" dirty="0"/>
              <a:t>REKREACJA</a:t>
            </a:r>
            <a:endParaRPr lang="en-US" sz="1900" b="1" dirty="0"/>
          </a:p>
        </p:txBody>
      </p:sp>
      <p:pic>
        <p:nvPicPr>
          <p:cNvPr id="4" name="Obrázek 3">
            <a:extLst>
              <a:ext uri="{FF2B5EF4-FFF2-40B4-BE49-F238E27FC236}">
                <a16:creationId xmlns:a16="http://schemas.microsoft.com/office/drawing/2014/main" xmlns="" id="{1C57A015-5E0A-BFE3-C192-63D903C2A4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2633"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11" name="TextovéPole 10">
            <a:extLst>
              <a:ext uri="{FF2B5EF4-FFF2-40B4-BE49-F238E27FC236}">
                <a16:creationId xmlns:a16="http://schemas.microsoft.com/office/drawing/2014/main" xmlns="" id="{74CE4B96-2B58-FB9D-25ED-14BF22D9E59C}"/>
              </a:ext>
            </a:extLst>
          </p:cNvPr>
          <p:cNvSpPr txBox="1"/>
          <p:nvPr/>
        </p:nvSpPr>
        <p:spPr>
          <a:xfrm flipH="1">
            <a:off x="250380" y="4369556"/>
            <a:ext cx="3894826" cy="1007968"/>
          </a:xfrm>
          <a:prstGeom prst="rect">
            <a:avLst/>
          </a:prstGeom>
          <a:noFill/>
        </p:spPr>
        <p:txBody>
          <a:bodyPr wrap="square">
            <a:spAutoFit/>
          </a:bodyPr>
          <a:lstStyle/>
          <a:p>
            <a:pPr>
              <a:spcAft>
                <a:spcPts val="600"/>
              </a:spcAft>
            </a:pPr>
            <a:r>
              <a:rPr lang="cs-CZ" sz="1350" dirty="0">
                <a:solidFill>
                  <a:srgbClr val="FF0000"/>
                </a:solidFill>
              </a:rPr>
              <a:t>CLC 313 Lasy </a:t>
            </a:r>
            <a:r>
              <a:rPr lang="cs-CZ" sz="1350" dirty="0" err="1">
                <a:solidFill>
                  <a:srgbClr val="FF0000"/>
                </a:solidFill>
              </a:rPr>
              <a:t>mieszane</a:t>
            </a:r>
            <a:r>
              <a:rPr lang="cs-CZ" sz="1350" dirty="0">
                <a:solidFill>
                  <a:srgbClr val="FF0000"/>
                </a:solidFill>
              </a:rPr>
              <a:t> (63 ha)</a:t>
            </a:r>
          </a:p>
          <a:p>
            <a:pPr>
              <a:spcAft>
                <a:spcPts val="600"/>
              </a:spcAft>
            </a:pPr>
            <a:r>
              <a:rPr lang="pl-PL" b="1" dirty="0">
                <a:solidFill>
                  <a:srgbClr val="FF0000"/>
                </a:solidFill>
              </a:rPr>
              <a:t>Koszty realizacji: 10 781 EUR/ha</a:t>
            </a:r>
          </a:p>
          <a:p>
            <a:pPr>
              <a:spcAft>
                <a:spcPts val="600"/>
              </a:spcAft>
            </a:pPr>
            <a:r>
              <a:rPr lang="pl-PL" b="1" dirty="0">
                <a:solidFill>
                  <a:srgbClr val="FF0000"/>
                </a:solidFill>
              </a:rPr>
              <a:t>Koszty utrzymania (5 lat): 205 EUR/ha</a:t>
            </a:r>
            <a:endParaRPr lang="cs-CZ" b="1" dirty="0">
              <a:solidFill>
                <a:srgbClr val="FF0000"/>
              </a:solidFill>
            </a:endParaRPr>
          </a:p>
        </p:txBody>
      </p:sp>
    </p:spTree>
    <p:extLst>
      <p:ext uri="{BB962C8B-B14F-4D97-AF65-F5344CB8AC3E}">
        <p14:creationId xmlns:p14="http://schemas.microsoft.com/office/powerpoint/2010/main" val="162518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210674" y="359783"/>
            <a:ext cx="2678858" cy="2441359"/>
          </a:xfrm>
        </p:spPr>
        <p:txBody>
          <a:bodyPr vert="horz" lIns="68580" tIns="34290" rIns="68580" bIns="34290" rtlCol="0" anchor="b">
            <a:normAutofit fontScale="90000"/>
          </a:bodyPr>
          <a:lstStyle/>
          <a:p>
            <a:r>
              <a:rPr lang="en-US" sz="3200" dirty="0" err="1"/>
              <a:t>Ema</a:t>
            </a:r>
            <a:r>
              <a:rPr lang="cs-CZ" sz="3200" dirty="0"/>
              <a:t> –</a:t>
            </a:r>
            <a:r>
              <a:rPr lang="en-US" sz="3200" dirty="0"/>
              <a:t> </a:t>
            </a:r>
            <a:r>
              <a:rPr lang="en-US" sz="3200" dirty="0" err="1"/>
              <a:t>Terezie</a:t>
            </a:r>
            <a:r>
              <a:rPr lang="cs-CZ" sz="3200" dirty="0"/>
              <a:t> - Bezruč</a:t>
            </a:r>
            <a:r>
              <a:rPr lang="en-US" sz="3200" dirty="0"/>
              <a:t> </a:t>
            </a:r>
            <a:r>
              <a:rPr lang="cs-CZ" sz="3200" dirty="0"/>
              <a:t>i</a:t>
            </a:r>
            <a:r>
              <a:rPr lang="en-US" sz="3200" dirty="0"/>
              <a:t> </a:t>
            </a:r>
            <a:r>
              <a:rPr lang="cs-CZ" sz="3200" dirty="0"/>
              <a:t>Dolina </a:t>
            </a:r>
            <a:r>
              <a:rPr lang="cs-CZ" sz="3200" dirty="0" err="1"/>
              <a:t>Trojicka</a:t>
            </a:r>
            <a:r>
              <a:rPr lang="en-US" sz="3200" dirty="0"/>
              <a:t> </a:t>
            </a:r>
            <a:r>
              <a:rPr lang="cs-CZ" sz="3200" dirty="0"/>
              <a:t>–</a:t>
            </a:r>
            <a:br>
              <a:rPr lang="cs-CZ" sz="3200" dirty="0"/>
            </a:br>
            <a:r>
              <a:rPr lang="cs-CZ" sz="3200" dirty="0"/>
              <a:t/>
            </a:r>
            <a:br>
              <a:rPr lang="cs-CZ" sz="3200" dirty="0"/>
            </a:br>
            <a:r>
              <a:rPr lang="cs-CZ" sz="3200" b="1" dirty="0" err="1"/>
              <a:t>Ile</a:t>
            </a:r>
            <a:r>
              <a:rPr lang="cs-CZ" sz="3200" b="1" dirty="0"/>
              <a:t> to </a:t>
            </a:r>
            <a:r>
              <a:rPr lang="cs-CZ" sz="3200" b="1" dirty="0" err="1"/>
              <a:t>będzie</a:t>
            </a:r>
            <a:r>
              <a:rPr lang="cs-CZ" sz="3200" b="1" dirty="0"/>
              <a:t> </a:t>
            </a:r>
            <a:r>
              <a:rPr lang="cs-CZ" sz="3200" b="1" dirty="0" err="1"/>
              <a:t>kosztować</a:t>
            </a:r>
            <a:r>
              <a:rPr lang="cs-CZ" sz="3200" b="1" dirty="0"/>
              <a:t>?</a:t>
            </a:r>
            <a:endParaRPr lang="en-US" sz="3075"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210674" y="2993132"/>
            <a:ext cx="2678858" cy="1169495"/>
          </a:xfrm>
        </p:spPr>
        <p:txBody>
          <a:bodyPr vert="horz" lIns="68580" tIns="34290" rIns="68580" bIns="34290" rtlCol="0">
            <a:normAutofit/>
          </a:bodyPr>
          <a:lstStyle/>
          <a:p>
            <a:pPr marL="0" indent="0">
              <a:buNone/>
            </a:pPr>
            <a:r>
              <a:rPr lang="pl-PL" sz="1800" b="1" dirty="0"/>
              <a:t>Scenariusz II.</a:t>
            </a:r>
          </a:p>
          <a:p>
            <a:pPr marL="0" indent="0">
              <a:buNone/>
            </a:pPr>
            <a:r>
              <a:rPr lang="pl-PL" sz="1800" b="1" dirty="0"/>
              <a:t>KOMBINACJA UŻYTKOWANIA GRUNTÓW</a:t>
            </a:r>
            <a:endParaRPr lang="en-US" sz="1800" b="1"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11" name="TextovéPole 10">
            <a:extLst>
              <a:ext uri="{FF2B5EF4-FFF2-40B4-BE49-F238E27FC236}">
                <a16:creationId xmlns:a16="http://schemas.microsoft.com/office/drawing/2014/main" xmlns="" id="{74CE4B96-2B58-FB9D-25ED-14BF22D9E59C}"/>
              </a:ext>
            </a:extLst>
          </p:cNvPr>
          <p:cNvSpPr txBox="1"/>
          <p:nvPr/>
        </p:nvSpPr>
        <p:spPr>
          <a:xfrm flipH="1">
            <a:off x="4686300" y="4973890"/>
            <a:ext cx="4223726" cy="854080"/>
          </a:xfrm>
          <a:prstGeom prst="rect">
            <a:avLst/>
          </a:prstGeom>
          <a:noFill/>
        </p:spPr>
        <p:txBody>
          <a:bodyPr wrap="square">
            <a:spAutoFit/>
          </a:bodyPr>
          <a:lstStyle/>
          <a:p>
            <a:r>
              <a:rPr lang="cs-CZ" sz="1350" dirty="0">
                <a:solidFill>
                  <a:srgbClr val="FF0000"/>
                </a:solidFill>
              </a:rPr>
              <a:t>CLC 313 Lasy </a:t>
            </a:r>
            <a:r>
              <a:rPr lang="cs-CZ" sz="1350" dirty="0" err="1">
                <a:solidFill>
                  <a:srgbClr val="FF0000"/>
                </a:solidFill>
              </a:rPr>
              <a:t>mieszane</a:t>
            </a:r>
            <a:r>
              <a:rPr lang="cs-CZ" sz="1350" dirty="0">
                <a:solidFill>
                  <a:srgbClr val="FF0000"/>
                </a:solidFill>
              </a:rPr>
              <a:t> (63 ha)</a:t>
            </a:r>
          </a:p>
          <a:p>
            <a:r>
              <a:rPr lang="pl-PL" b="1" dirty="0">
                <a:solidFill>
                  <a:srgbClr val="FF0000"/>
                </a:solidFill>
              </a:rPr>
              <a:t>Koszty realizacji:  </a:t>
            </a:r>
            <a:r>
              <a:rPr lang="cs-CZ" b="1" dirty="0">
                <a:solidFill>
                  <a:srgbClr val="FF0000"/>
                </a:solidFill>
              </a:rPr>
              <a:t>10 781 EUR / ha </a:t>
            </a:r>
          </a:p>
          <a:p>
            <a:r>
              <a:rPr lang="pl-PL" b="1" dirty="0">
                <a:solidFill>
                  <a:srgbClr val="FF0000"/>
                </a:solidFill>
              </a:rPr>
              <a:t>Koszty utrzymania (5 lat): </a:t>
            </a:r>
            <a:r>
              <a:rPr lang="cs-CZ" b="1" dirty="0">
                <a:solidFill>
                  <a:srgbClr val="FF0000"/>
                </a:solidFill>
              </a:rPr>
              <a:t>205 EUR / ha</a:t>
            </a:r>
          </a:p>
        </p:txBody>
      </p:sp>
      <p:pic>
        <p:nvPicPr>
          <p:cNvPr id="5" name="Obrázek 4">
            <a:extLst>
              <a:ext uri="{FF2B5EF4-FFF2-40B4-BE49-F238E27FC236}">
                <a16:creationId xmlns:a16="http://schemas.microsoft.com/office/drawing/2014/main" xmlns="" id="{4E7BD1ED-E5F9-A032-4F9A-4DCC11D55B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4757" y="0"/>
            <a:ext cx="5779243" cy="4593565"/>
          </a:xfrm>
          <a:prstGeom prst="rect">
            <a:avLst/>
          </a:prstGeom>
        </p:spPr>
      </p:pic>
      <p:sp>
        <p:nvSpPr>
          <p:cNvPr id="7" name="TextovéPole 6">
            <a:extLst>
              <a:ext uri="{FF2B5EF4-FFF2-40B4-BE49-F238E27FC236}">
                <a16:creationId xmlns:a16="http://schemas.microsoft.com/office/drawing/2014/main" xmlns="" id="{05AD2626-6176-F883-4CA4-3AF2DD0F3083}"/>
              </a:ext>
            </a:extLst>
          </p:cNvPr>
          <p:cNvSpPr txBox="1"/>
          <p:nvPr/>
        </p:nvSpPr>
        <p:spPr>
          <a:xfrm>
            <a:off x="6151010" y="5750999"/>
            <a:ext cx="2911240" cy="4593565"/>
          </a:xfrm>
          <a:prstGeom prst="rect">
            <a:avLst/>
          </a:prstGeom>
          <a:noFill/>
        </p:spPr>
        <p:txBody>
          <a:bodyPr wrap="square">
            <a:spAutoFit/>
          </a:bodyPr>
          <a:lstStyle/>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900"/>
              </a:spcAft>
            </a:pPr>
            <a:r>
              <a:rPr lang="en-US" sz="135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Realizační</a:t>
            </a:r>
            <a:r>
              <a:rPr lang="en-US"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35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náklady</a:t>
            </a:r>
            <a:r>
              <a:rPr lang="en-US"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 1 530 000 EUR / ha</a:t>
            </a: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900"/>
              </a:spcAft>
            </a:pPr>
            <a:r>
              <a:rPr lang="en-US" sz="135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Náklady</a:t>
            </a:r>
            <a:r>
              <a:rPr lang="en-US"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35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na</a:t>
            </a:r>
            <a:r>
              <a:rPr lang="en-US"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35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údržbu</a:t>
            </a:r>
            <a:r>
              <a:rPr lang="en-US"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(5 let): 794 EUR / ha</a:t>
            </a:r>
            <a:endParaRPr lang="cs-CZ" sz="135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ovéPole 12">
            <a:extLst>
              <a:ext uri="{FF2B5EF4-FFF2-40B4-BE49-F238E27FC236}">
                <a16:creationId xmlns:a16="http://schemas.microsoft.com/office/drawing/2014/main" xmlns="" id="{42F71381-9806-08CA-29E2-0E80E44B62E3}"/>
              </a:ext>
            </a:extLst>
          </p:cNvPr>
          <p:cNvSpPr txBox="1"/>
          <p:nvPr/>
        </p:nvSpPr>
        <p:spPr>
          <a:xfrm>
            <a:off x="81750" y="4339101"/>
            <a:ext cx="3620238" cy="1269578"/>
          </a:xfrm>
          <a:prstGeom prst="rect">
            <a:avLst/>
          </a:prstGeom>
          <a:solidFill>
            <a:schemeClr val="accent4">
              <a:lumMod val="20000"/>
              <a:lumOff val="80000"/>
              <a:alpha val="85000"/>
            </a:schemeClr>
          </a:solidFill>
        </p:spPr>
        <p:txBody>
          <a:bodyPr wrap="square">
            <a:spAutoFit/>
          </a:bodyPr>
          <a:lstStyle/>
          <a:p>
            <a:pPr>
              <a:spcAft>
                <a:spcPts val="900"/>
              </a:spcAft>
            </a:pPr>
            <a:r>
              <a:rPr lang="pl-PL" sz="1350" dirty="0">
                <a:solidFill>
                  <a:srgbClr val="FF0000"/>
                </a:solidFill>
              </a:rPr>
              <a:t>CLC 313 Lasy mieszane (40 ha)</a:t>
            </a:r>
          </a:p>
          <a:p>
            <a:pPr>
              <a:spcAft>
                <a:spcPts val="900"/>
              </a:spcAft>
            </a:pPr>
            <a:r>
              <a:rPr lang="pl-PL" sz="1350" dirty="0">
                <a:solidFill>
                  <a:srgbClr val="FF0000"/>
                </a:solidFill>
              </a:rPr>
              <a:t>CLC 231 Pastwiska (0,7 ha)</a:t>
            </a:r>
          </a:p>
          <a:p>
            <a:pPr>
              <a:spcAft>
                <a:spcPts val="900"/>
              </a:spcAft>
            </a:pPr>
            <a:r>
              <a:rPr lang="pl-PL" sz="1350" dirty="0">
                <a:solidFill>
                  <a:srgbClr val="FF0000"/>
                </a:solidFill>
              </a:rPr>
              <a:t>CLC 142 Obiekty sportowo-rekreacyjne (16 ha)</a:t>
            </a:r>
          </a:p>
          <a:p>
            <a:pPr>
              <a:spcAft>
                <a:spcPts val="900"/>
              </a:spcAft>
            </a:pPr>
            <a:r>
              <a:rPr lang="pl-PL" sz="1350" dirty="0">
                <a:solidFill>
                  <a:srgbClr val="FF0000"/>
                </a:solidFill>
              </a:rPr>
              <a:t>CLC 112: Struktury miejskie (7 ha)</a:t>
            </a:r>
            <a:endParaRPr lang="cs-CZ" sz="1350" dirty="0">
              <a:solidFill>
                <a:srgbClr val="FF0000"/>
              </a:solidFill>
            </a:endParaRPr>
          </a:p>
        </p:txBody>
      </p:sp>
      <p:sp>
        <p:nvSpPr>
          <p:cNvPr id="15" name="TextovéPole 14">
            <a:extLst>
              <a:ext uri="{FF2B5EF4-FFF2-40B4-BE49-F238E27FC236}">
                <a16:creationId xmlns:a16="http://schemas.microsoft.com/office/drawing/2014/main" xmlns="" id="{18B3265A-BF81-3690-CA01-84C562EEB8A0}"/>
              </a:ext>
            </a:extLst>
          </p:cNvPr>
          <p:cNvSpPr txBox="1"/>
          <p:nvPr/>
        </p:nvSpPr>
        <p:spPr>
          <a:xfrm>
            <a:off x="81750" y="5785153"/>
            <a:ext cx="4223728" cy="761747"/>
          </a:xfrm>
          <a:prstGeom prst="rect">
            <a:avLst/>
          </a:prstGeom>
          <a:noFill/>
        </p:spPr>
        <p:txBody>
          <a:bodyPr wrap="square">
            <a:spAutoFit/>
          </a:bodyPr>
          <a:lstStyle/>
          <a:p>
            <a:pPr>
              <a:spcAft>
                <a:spcPts val="900"/>
              </a:spcAft>
            </a:pPr>
            <a:r>
              <a:rPr lang="pl-PL" b="1" dirty="0">
                <a:solidFill>
                  <a:srgbClr val="FF0000"/>
                </a:solidFill>
              </a:rPr>
              <a:t>Koszty realizacji: </a:t>
            </a:r>
            <a:r>
              <a:rPr lang="en-US" b="1" dirty="0">
                <a:solidFill>
                  <a:srgbClr val="FF0000"/>
                </a:solidFill>
              </a:rPr>
              <a:t>1 530 000 EUR / ha</a:t>
            </a:r>
            <a:endParaRPr lang="cs-CZ" b="1" dirty="0">
              <a:solidFill>
                <a:srgbClr val="FF0000"/>
              </a:solidFill>
            </a:endParaRPr>
          </a:p>
          <a:p>
            <a:pPr>
              <a:spcAft>
                <a:spcPts val="900"/>
              </a:spcAft>
            </a:pPr>
            <a:r>
              <a:rPr lang="pl-PL" b="1" dirty="0">
                <a:solidFill>
                  <a:srgbClr val="FF0000"/>
                </a:solidFill>
              </a:rPr>
              <a:t>Koszty utrzymania (5 lat): </a:t>
            </a:r>
            <a:r>
              <a:rPr lang="en-US" b="1" dirty="0">
                <a:solidFill>
                  <a:srgbClr val="FF0000"/>
                </a:solidFill>
              </a:rPr>
              <a:t>794 EUR / ha</a:t>
            </a:r>
            <a:endParaRPr lang="cs-CZ" b="1" dirty="0">
              <a:solidFill>
                <a:srgbClr val="FF0000"/>
              </a:solidFill>
            </a:endParaRPr>
          </a:p>
        </p:txBody>
      </p:sp>
    </p:spTree>
    <p:extLst>
      <p:ext uri="{BB962C8B-B14F-4D97-AF65-F5344CB8AC3E}">
        <p14:creationId xmlns:p14="http://schemas.microsoft.com/office/powerpoint/2010/main" val="102343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156546" y="194617"/>
            <a:ext cx="2678858" cy="2680137"/>
          </a:xfrm>
        </p:spPr>
        <p:txBody>
          <a:bodyPr vert="horz" lIns="68580" tIns="34290" rIns="68580" bIns="34290" rtlCol="0" anchor="b">
            <a:normAutofit/>
          </a:bodyPr>
          <a:lstStyle/>
          <a:p>
            <a:r>
              <a:rPr lang="en-US" sz="2800" dirty="0" err="1"/>
              <a:t>Ema</a:t>
            </a:r>
            <a:r>
              <a:rPr lang="cs-CZ" sz="2800" dirty="0"/>
              <a:t> –</a:t>
            </a:r>
            <a:r>
              <a:rPr lang="en-US" sz="2800" dirty="0"/>
              <a:t> </a:t>
            </a:r>
            <a:r>
              <a:rPr lang="en-US" sz="2800" dirty="0" err="1"/>
              <a:t>Terezie</a:t>
            </a:r>
            <a:r>
              <a:rPr lang="cs-CZ" sz="2800" dirty="0"/>
              <a:t> - Bezruč</a:t>
            </a:r>
            <a:r>
              <a:rPr lang="en-US" sz="2800" dirty="0"/>
              <a:t> </a:t>
            </a:r>
            <a:r>
              <a:rPr lang="cs-CZ" sz="2800" dirty="0"/>
              <a:t>i</a:t>
            </a:r>
            <a:r>
              <a:rPr lang="en-US" sz="2800" dirty="0"/>
              <a:t> </a:t>
            </a:r>
            <a:r>
              <a:rPr lang="cs-CZ" sz="2800" dirty="0"/>
              <a:t>Dolina </a:t>
            </a:r>
            <a:r>
              <a:rPr lang="cs-CZ" sz="2800" dirty="0" err="1"/>
              <a:t>Trojicka</a:t>
            </a:r>
            <a:r>
              <a:rPr lang="en-US" sz="2800" dirty="0"/>
              <a:t> </a:t>
            </a:r>
            <a:r>
              <a:rPr lang="cs-CZ" sz="2800" dirty="0"/>
              <a:t>–</a:t>
            </a:r>
            <a:br>
              <a:rPr lang="cs-CZ" sz="2800" dirty="0"/>
            </a:br>
            <a:r>
              <a:rPr lang="cs-CZ" sz="2800" dirty="0"/>
              <a:t/>
            </a:r>
            <a:br>
              <a:rPr lang="cs-CZ" sz="2800" dirty="0"/>
            </a:br>
            <a:r>
              <a:rPr lang="cs-CZ" sz="2800" b="1" dirty="0" err="1"/>
              <a:t>Ile</a:t>
            </a:r>
            <a:r>
              <a:rPr lang="cs-CZ" sz="2800" b="1" dirty="0"/>
              <a:t> to </a:t>
            </a:r>
            <a:r>
              <a:rPr lang="cs-CZ" sz="2800" b="1" dirty="0" err="1"/>
              <a:t>będzie</a:t>
            </a:r>
            <a:r>
              <a:rPr lang="cs-CZ" sz="2800" b="1" dirty="0"/>
              <a:t> </a:t>
            </a:r>
            <a:r>
              <a:rPr lang="cs-CZ" sz="2800" b="1" dirty="0" err="1"/>
              <a:t>kosztować</a:t>
            </a:r>
            <a:r>
              <a:rPr lang="cs-CZ" sz="2800" b="1" dirty="0"/>
              <a:t>?</a:t>
            </a:r>
            <a:endParaRPr lang="en-US" sz="3075"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257343" y="3238668"/>
            <a:ext cx="2678858" cy="1169495"/>
          </a:xfrm>
        </p:spPr>
        <p:txBody>
          <a:bodyPr vert="horz" lIns="68580" tIns="34290" rIns="68580" bIns="34290" rtlCol="0">
            <a:normAutofit/>
          </a:bodyPr>
          <a:lstStyle/>
          <a:p>
            <a:pPr marL="0" indent="0">
              <a:buNone/>
            </a:pPr>
            <a:r>
              <a:rPr lang="cs-CZ" sz="1800" b="1" dirty="0" err="1"/>
              <a:t>Scenariusz</a:t>
            </a:r>
            <a:r>
              <a:rPr lang="cs-CZ" sz="1800" b="1" dirty="0"/>
              <a:t> III.</a:t>
            </a:r>
          </a:p>
          <a:p>
            <a:pPr marL="0" indent="0">
              <a:buNone/>
            </a:pPr>
            <a:r>
              <a:rPr lang="cs-CZ" sz="1800" b="1" dirty="0"/>
              <a:t>PARK LEŚNY</a:t>
            </a:r>
            <a:endParaRPr lang="en-US" sz="1800" b="1"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11" name="TextovéPole 10">
            <a:extLst>
              <a:ext uri="{FF2B5EF4-FFF2-40B4-BE49-F238E27FC236}">
                <a16:creationId xmlns:a16="http://schemas.microsoft.com/office/drawing/2014/main" xmlns="" id="{74CE4B96-2B58-FB9D-25ED-14BF22D9E59C}"/>
              </a:ext>
            </a:extLst>
          </p:cNvPr>
          <p:cNvSpPr txBox="1"/>
          <p:nvPr/>
        </p:nvSpPr>
        <p:spPr>
          <a:xfrm flipH="1">
            <a:off x="4043632" y="5204963"/>
            <a:ext cx="3907763" cy="1131079"/>
          </a:xfrm>
          <a:prstGeom prst="rect">
            <a:avLst/>
          </a:prstGeom>
          <a:noFill/>
        </p:spPr>
        <p:txBody>
          <a:bodyPr wrap="square">
            <a:spAutoFit/>
          </a:bodyPr>
          <a:lstStyle/>
          <a:p>
            <a:r>
              <a:rPr lang="cs-CZ" sz="1350" dirty="0">
                <a:solidFill>
                  <a:schemeClr val="bg1"/>
                </a:solidFill>
              </a:rPr>
              <a:t>CLC 313 Smíšené lesy (63 ha)</a:t>
            </a:r>
          </a:p>
          <a:p>
            <a:r>
              <a:rPr lang="cs-CZ" b="1" dirty="0">
                <a:solidFill>
                  <a:schemeClr val="bg1"/>
                </a:solidFill>
              </a:rPr>
              <a:t>Realizační náklady : 10 781 EUR / ha </a:t>
            </a:r>
          </a:p>
          <a:p>
            <a:r>
              <a:rPr lang="cs-CZ" b="1" dirty="0">
                <a:solidFill>
                  <a:schemeClr val="bg1"/>
                </a:solidFill>
              </a:rPr>
              <a:t>Náklady na údržbu (5 let): 205 EUR / ha</a:t>
            </a:r>
          </a:p>
        </p:txBody>
      </p:sp>
      <p:pic>
        <p:nvPicPr>
          <p:cNvPr id="4" name="Obrázek 3">
            <a:extLst>
              <a:ext uri="{FF2B5EF4-FFF2-40B4-BE49-F238E27FC236}">
                <a16:creationId xmlns:a16="http://schemas.microsoft.com/office/drawing/2014/main" xmlns="" id="{C29287BF-AE84-D530-29BE-9375DCC92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9971" y="37869"/>
            <a:ext cx="5875660" cy="4755965"/>
          </a:xfrm>
          <a:prstGeom prst="rect">
            <a:avLst/>
          </a:prstGeom>
        </p:spPr>
      </p:pic>
      <p:sp>
        <p:nvSpPr>
          <p:cNvPr id="9" name="TextovéPole 8">
            <a:extLst>
              <a:ext uri="{FF2B5EF4-FFF2-40B4-BE49-F238E27FC236}">
                <a16:creationId xmlns:a16="http://schemas.microsoft.com/office/drawing/2014/main" xmlns="" id="{54D104AF-FB7B-54EA-06AC-8A3FF7B566DB}"/>
              </a:ext>
            </a:extLst>
          </p:cNvPr>
          <p:cNvSpPr txBox="1"/>
          <p:nvPr/>
        </p:nvSpPr>
        <p:spPr>
          <a:xfrm>
            <a:off x="332138" y="4482210"/>
            <a:ext cx="2678859" cy="623248"/>
          </a:xfrm>
          <a:prstGeom prst="rect">
            <a:avLst/>
          </a:prstGeom>
          <a:noFill/>
        </p:spPr>
        <p:txBody>
          <a:bodyPr wrap="square">
            <a:spAutoFit/>
          </a:bodyPr>
          <a:lstStyle/>
          <a:p>
            <a:pPr>
              <a:spcAft>
                <a:spcPts val="900"/>
              </a:spcAft>
            </a:pPr>
            <a:r>
              <a:rPr lang="en-US" sz="1350" dirty="0">
                <a:solidFill>
                  <a:srgbClr val="FF0000"/>
                </a:solidFill>
              </a:rPr>
              <a:t>CLC 231 </a:t>
            </a:r>
            <a:r>
              <a:rPr lang="cs-CZ" sz="1350" dirty="0" err="1">
                <a:solidFill>
                  <a:srgbClr val="FF0000"/>
                </a:solidFill>
              </a:rPr>
              <a:t>Pastwiska</a:t>
            </a:r>
            <a:r>
              <a:rPr lang="en-US" sz="1350" dirty="0">
                <a:solidFill>
                  <a:srgbClr val="FF0000"/>
                </a:solidFill>
              </a:rPr>
              <a:t> (</a:t>
            </a:r>
            <a:r>
              <a:rPr lang="en-GB" sz="1350" dirty="0">
                <a:solidFill>
                  <a:srgbClr val="FF0000"/>
                </a:solidFill>
              </a:rPr>
              <a:t>0.7 ha)</a:t>
            </a:r>
            <a:endParaRPr lang="cs-CZ" sz="1350" dirty="0">
              <a:solidFill>
                <a:srgbClr val="FF0000"/>
              </a:solidFill>
            </a:endParaRPr>
          </a:p>
          <a:p>
            <a:r>
              <a:rPr lang="pl-PL" sz="1350" dirty="0">
                <a:solidFill>
                  <a:srgbClr val="FF0000"/>
                </a:solidFill>
              </a:rPr>
              <a:t>CLC 313 Lasy mieszane </a:t>
            </a:r>
            <a:r>
              <a:rPr lang="en-US" sz="1350" dirty="0">
                <a:solidFill>
                  <a:srgbClr val="FF0000"/>
                </a:solidFill>
              </a:rPr>
              <a:t>(62 ha</a:t>
            </a:r>
            <a:r>
              <a:rPr lang="cs-CZ" sz="1350" dirty="0">
                <a:solidFill>
                  <a:srgbClr val="FF0000"/>
                </a:solidFill>
              </a:rPr>
              <a:t>)</a:t>
            </a:r>
          </a:p>
        </p:txBody>
      </p:sp>
      <p:sp>
        <p:nvSpPr>
          <p:cNvPr id="12" name="TextovéPole 11">
            <a:extLst>
              <a:ext uri="{FF2B5EF4-FFF2-40B4-BE49-F238E27FC236}">
                <a16:creationId xmlns:a16="http://schemas.microsoft.com/office/drawing/2014/main" xmlns="" id="{EDC4ADB5-A14F-9CA6-CFE1-9222573792D6}"/>
              </a:ext>
            </a:extLst>
          </p:cNvPr>
          <p:cNvSpPr txBox="1"/>
          <p:nvPr/>
        </p:nvSpPr>
        <p:spPr>
          <a:xfrm>
            <a:off x="1874373" y="5173918"/>
            <a:ext cx="4199282" cy="1154162"/>
          </a:xfrm>
          <a:prstGeom prst="rect">
            <a:avLst/>
          </a:prstGeom>
          <a:noFill/>
        </p:spPr>
        <p:txBody>
          <a:bodyPr wrap="square">
            <a:spAutoFit/>
          </a:bodyPr>
          <a:lstStyle/>
          <a:p>
            <a:pPr>
              <a:spcAft>
                <a:spcPts val="900"/>
              </a:spcAft>
            </a:pPr>
            <a:endParaRPr lang="cs-CZ" b="1" dirty="0">
              <a:solidFill>
                <a:srgbClr val="FF0000"/>
              </a:solidFill>
            </a:endParaRPr>
          </a:p>
          <a:p>
            <a:pPr>
              <a:spcAft>
                <a:spcPts val="900"/>
              </a:spcAft>
            </a:pPr>
            <a:r>
              <a:rPr lang="pl-PL" b="1" dirty="0">
                <a:solidFill>
                  <a:srgbClr val="FF0000"/>
                </a:solidFill>
              </a:rPr>
              <a:t>Koszty realizacji: </a:t>
            </a:r>
            <a:r>
              <a:rPr lang="en-US" b="1" dirty="0">
                <a:solidFill>
                  <a:srgbClr val="FF0000"/>
                </a:solidFill>
              </a:rPr>
              <a:t>400 900 EUR / ha</a:t>
            </a:r>
            <a:endParaRPr lang="cs-CZ" b="1" dirty="0">
              <a:solidFill>
                <a:srgbClr val="FF0000"/>
              </a:solidFill>
            </a:endParaRPr>
          </a:p>
          <a:p>
            <a:pPr>
              <a:spcAft>
                <a:spcPts val="900"/>
              </a:spcAft>
            </a:pPr>
            <a:r>
              <a:rPr lang="pl-PL" b="1" dirty="0">
                <a:solidFill>
                  <a:srgbClr val="FF0000"/>
                </a:solidFill>
              </a:rPr>
              <a:t>Koszty utrzymania (5 lat):  </a:t>
            </a:r>
            <a:r>
              <a:rPr lang="en-US" b="1" dirty="0">
                <a:solidFill>
                  <a:srgbClr val="FF0000"/>
                </a:solidFill>
              </a:rPr>
              <a:t>467 EUR / ha</a:t>
            </a:r>
            <a:endParaRPr lang="cs-CZ" b="1" dirty="0">
              <a:solidFill>
                <a:srgbClr val="FF0000"/>
              </a:solidFill>
            </a:endParaRPr>
          </a:p>
        </p:txBody>
      </p:sp>
    </p:spTree>
    <p:extLst>
      <p:ext uri="{BB962C8B-B14F-4D97-AF65-F5344CB8AC3E}">
        <p14:creationId xmlns:p14="http://schemas.microsoft.com/office/powerpoint/2010/main" val="316858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0C651EF-5150-DB19-50EF-7557E889C8E0}"/>
              </a:ext>
            </a:extLst>
          </p:cNvPr>
          <p:cNvSpPr>
            <a:spLocks noGrp="1"/>
          </p:cNvSpPr>
          <p:nvPr>
            <p:ph type="ctrTitle"/>
          </p:nvPr>
        </p:nvSpPr>
        <p:spPr/>
        <p:txBody>
          <a:bodyPr/>
          <a:lstStyle/>
          <a:p>
            <a:endParaRPr lang="cs-CZ" dirty="0"/>
          </a:p>
        </p:txBody>
      </p:sp>
      <p:sp>
        <p:nvSpPr>
          <p:cNvPr id="3" name="Podnadpis 2">
            <a:extLst>
              <a:ext uri="{FF2B5EF4-FFF2-40B4-BE49-F238E27FC236}">
                <a16:creationId xmlns:a16="http://schemas.microsoft.com/office/drawing/2014/main" xmlns="" id="{D11BD41E-A33F-1240-9DB9-892CE6CEABEE}"/>
              </a:ext>
            </a:extLst>
          </p:cNvPr>
          <p:cNvSpPr>
            <a:spLocks noGrp="1"/>
          </p:cNvSpPr>
          <p:nvPr>
            <p:ph type="subTitle" idx="1"/>
          </p:nvPr>
        </p:nvSpPr>
        <p:spPr/>
        <p:txBody>
          <a:bodyPr/>
          <a:lstStyle/>
          <a:p>
            <a:endParaRPr lang="cs-CZ" dirty="0"/>
          </a:p>
        </p:txBody>
      </p:sp>
      <p:pic>
        <p:nvPicPr>
          <p:cNvPr id="4" name="Obrázek 3">
            <a:extLst>
              <a:ext uri="{FF2B5EF4-FFF2-40B4-BE49-F238E27FC236}">
                <a16:creationId xmlns:a16="http://schemas.microsoft.com/office/drawing/2014/main" xmlns="" id="{68DEC1DB-0FD6-7BCF-8674-8FA944732E73}"/>
              </a:ext>
            </a:extLst>
          </p:cNvPr>
          <p:cNvPicPr>
            <a:picLocks noChangeAspect="1"/>
          </p:cNvPicPr>
          <p:nvPr/>
        </p:nvPicPr>
        <p:blipFill>
          <a:blip r:embed="rId2"/>
          <a:stretch>
            <a:fillRect/>
          </a:stretch>
        </p:blipFill>
        <p:spPr>
          <a:xfrm>
            <a:off x="-55418" y="891886"/>
            <a:ext cx="9199418" cy="5074227"/>
          </a:xfrm>
          <a:prstGeom prst="rect">
            <a:avLst/>
          </a:prstGeom>
        </p:spPr>
      </p:pic>
      <p:sp>
        <p:nvSpPr>
          <p:cNvPr id="6" name="TextovéPole 5">
            <a:extLst>
              <a:ext uri="{FF2B5EF4-FFF2-40B4-BE49-F238E27FC236}">
                <a16:creationId xmlns:a16="http://schemas.microsoft.com/office/drawing/2014/main" xmlns="" id="{03415369-0B74-31F0-0BD9-40C9EE14A499}"/>
              </a:ext>
            </a:extLst>
          </p:cNvPr>
          <p:cNvSpPr txBox="1"/>
          <p:nvPr/>
        </p:nvSpPr>
        <p:spPr>
          <a:xfrm>
            <a:off x="2978941" y="1934621"/>
            <a:ext cx="3626045" cy="553998"/>
          </a:xfrm>
          <a:prstGeom prst="rect">
            <a:avLst/>
          </a:prstGeom>
          <a:noFill/>
        </p:spPr>
        <p:txBody>
          <a:bodyPr wrap="square">
            <a:spAutoFit/>
          </a:bodyPr>
          <a:lstStyle/>
          <a:p>
            <a:pPr algn="just">
              <a:spcAft>
                <a:spcPts val="900"/>
              </a:spcAft>
            </a:pPr>
            <a:r>
              <a:rPr lang="en-US" sz="3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Dziękuję</a:t>
            </a:r>
            <a:r>
              <a:rPr lang="en-US" sz="3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za </a:t>
            </a:r>
            <a:r>
              <a:rPr lang="en-US" sz="3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uwagę</a:t>
            </a:r>
            <a:r>
              <a:rPr lang="cs-CZ" sz="3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5" name="Imagen 4">
            <a:extLst>
              <a:ext uri="{FF2B5EF4-FFF2-40B4-BE49-F238E27FC236}">
                <a16:creationId xmlns:a16="http://schemas.microsoft.com/office/drawing/2014/main" xmlns="" id="{90BC50C0-D58D-BD59-6CEF-EF16051F9A1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33197" y="5109082"/>
            <a:ext cx="3210803" cy="1131621"/>
          </a:xfrm>
          <a:prstGeom prst="rect">
            <a:avLst/>
          </a:prstGeom>
          <a:noFill/>
          <a:ln>
            <a:noFill/>
          </a:ln>
        </p:spPr>
      </p:pic>
      <p:pic>
        <p:nvPicPr>
          <p:cNvPr id="7" name="Obrázek 6">
            <a:extLst>
              <a:ext uri="{FF2B5EF4-FFF2-40B4-BE49-F238E27FC236}">
                <a16:creationId xmlns:a16="http://schemas.microsoft.com/office/drawing/2014/main" xmlns="" id="{2EE4B430-4E6B-0469-64A7-EE8F202BE0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90481"/>
            <a:ext cx="3852770" cy="942523"/>
          </a:xfrm>
          <a:prstGeom prst="rect">
            <a:avLst/>
          </a:prstGeom>
        </p:spPr>
      </p:pic>
    </p:spTree>
    <p:extLst>
      <p:ext uri="{BB962C8B-B14F-4D97-AF65-F5344CB8AC3E}">
        <p14:creationId xmlns:p14="http://schemas.microsoft.com/office/powerpoint/2010/main" val="18728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E866CB-1987-848E-56C9-FB59C075117C}"/>
              </a:ext>
            </a:extLst>
          </p:cNvPr>
          <p:cNvSpPr>
            <a:spLocks noGrp="1"/>
          </p:cNvSpPr>
          <p:nvPr>
            <p:ph type="title"/>
          </p:nvPr>
        </p:nvSpPr>
        <p:spPr>
          <a:xfrm>
            <a:off x="628649" y="1131095"/>
            <a:ext cx="7886701" cy="425811"/>
          </a:xfrm>
        </p:spPr>
        <p:txBody>
          <a:bodyPr>
            <a:noAutofit/>
          </a:bodyPr>
          <a:lstStyle/>
          <a:p>
            <a:r>
              <a:rPr lang="cs-CZ" sz="2700" dirty="0" err="1"/>
              <a:t>Storymapa</a:t>
            </a:r>
            <a:r>
              <a:rPr lang="cs-CZ" sz="2700" dirty="0"/>
              <a:t> (DP Kateřiny Rutové)</a:t>
            </a:r>
          </a:p>
        </p:txBody>
      </p:sp>
      <p:sp>
        <p:nvSpPr>
          <p:cNvPr id="3" name="Zástupný obsah 2">
            <a:extLst>
              <a:ext uri="{FF2B5EF4-FFF2-40B4-BE49-F238E27FC236}">
                <a16:creationId xmlns:a16="http://schemas.microsoft.com/office/drawing/2014/main" xmlns="" id="{E1B694EF-8BD0-C2CB-34FC-CEA1C9466727}"/>
              </a:ext>
            </a:extLst>
          </p:cNvPr>
          <p:cNvSpPr>
            <a:spLocks noGrp="1"/>
          </p:cNvSpPr>
          <p:nvPr>
            <p:ph idx="1"/>
          </p:nvPr>
        </p:nvSpPr>
        <p:spPr/>
        <p:txBody>
          <a:bodyPr/>
          <a:lstStyle/>
          <a:p>
            <a:endParaRPr lang="cs-CZ" dirty="0"/>
          </a:p>
        </p:txBody>
      </p:sp>
      <p:pic>
        <p:nvPicPr>
          <p:cNvPr id="4" name="Online médium 3" title="Halda Ema">
            <a:hlinkClick r:id="" action="ppaction://media"/>
            <a:extLst>
              <a:ext uri="{FF2B5EF4-FFF2-40B4-BE49-F238E27FC236}">
                <a16:creationId xmlns:a16="http://schemas.microsoft.com/office/drawing/2014/main" xmlns="" id="{75D61C7F-DA28-8A78-A491-7FE91A8C2008}"/>
              </a:ext>
            </a:extLst>
          </p:cNvPr>
          <p:cNvPicPr>
            <a:picLocks noRot="1" noChangeAspect="1"/>
          </p:cNvPicPr>
          <p:nvPr>
            <a:videoFile r:link="rId1"/>
          </p:nvPr>
        </p:nvPicPr>
        <p:blipFill>
          <a:blip r:embed="rId3"/>
          <a:stretch>
            <a:fillRect/>
          </a:stretch>
        </p:blipFill>
        <p:spPr>
          <a:xfrm>
            <a:off x="898864" y="1630499"/>
            <a:ext cx="7616485" cy="4303314"/>
          </a:xfrm>
          <a:prstGeom prst="rect">
            <a:avLst/>
          </a:prstGeom>
        </p:spPr>
      </p:pic>
      <p:pic>
        <p:nvPicPr>
          <p:cNvPr id="5" name="Obrázek 4">
            <a:extLst>
              <a:ext uri="{FF2B5EF4-FFF2-40B4-BE49-F238E27FC236}">
                <a16:creationId xmlns:a16="http://schemas.microsoft.com/office/drawing/2014/main" xmlns="" id="{467512AD-C1FB-8FCF-14E8-57972FB0F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0888" y="111204"/>
            <a:ext cx="3619803" cy="885531"/>
          </a:xfrm>
          <a:prstGeom prst="rect">
            <a:avLst/>
          </a:prstGeom>
        </p:spPr>
      </p:pic>
      <p:pic>
        <p:nvPicPr>
          <p:cNvPr id="6" name="Imagen 4">
            <a:extLst>
              <a:ext uri="{FF2B5EF4-FFF2-40B4-BE49-F238E27FC236}">
                <a16:creationId xmlns:a16="http://schemas.microsoft.com/office/drawing/2014/main" xmlns="" id="{254F7757-BF8F-E859-FFF5-299617A2D11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6854"/>
            <a:ext cx="2866010" cy="1010101"/>
          </a:xfrm>
          <a:prstGeom prst="rect">
            <a:avLst/>
          </a:prstGeom>
          <a:noFill/>
          <a:ln>
            <a:noFill/>
          </a:ln>
        </p:spPr>
      </p:pic>
    </p:spTree>
    <p:extLst>
      <p:ext uri="{BB962C8B-B14F-4D97-AF65-F5344CB8AC3E}">
        <p14:creationId xmlns:p14="http://schemas.microsoft.com/office/powerpoint/2010/main" val="35374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brázek 9" descr="Obsah obrázku venku, příroda, mrak, obloha&#10;&#10;Popis byl vytvořen automaticky">
            <a:extLst>
              <a:ext uri="{FF2B5EF4-FFF2-40B4-BE49-F238E27FC236}">
                <a16:creationId xmlns:a16="http://schemas.microsoft.com/office/drawing/2014/main" xmlns="" id="{EA1F7197-4AFD-8C59-B883-AF009FE5B7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2022" y="857257"/>
            <a:ext cx="6711980" cy="5143493"/>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278321" y="1649582"/>
            <a:ext cx="2684602" cy="1972507"/>
          </a:xfrm>
        </p:spPr>
        <p:txBody>
          <a:bodyPr vert="horz" lIns="68580" tIns="34290" rIns="68580" bIns="34290" rtlCol="0" anchor="b">
            <a:noAutofit/>
          </a:bodyPr>
          <a:lstStyle/>
          <a:p>
            <a:r>
              <a:rPr lang="en-US" sz="2400" b="1" dirty="0" err="1"/>
              <a:t>Ema</a:t>
            </a:r>
            <a:r>
              <a:rPr lang="en-US" sz="2400" b="1" dirty="0"/>
              <a:t> </a:t>
            </a:r>
            <a:r>
              <a:rPr lang="cs-CZ" sz="2400" b="1" dirty="0"/>
              <a:t>-</a:t>
            </a:r>
            <a:r>
              <a:rPr lang="en-US" sz="2400" b="1" dirty="0" err="1"/>
              <a:t>Terezie</a:t>
            </a:r>
            <a:r>
              <a:rPr lang="cs-CZ" sz="2400" b="1" dirty="0"/>
              <a:t> - Bezruč</a:t>
            </a:r>
            <a:r>
              <a:rPr lang="en-US" sz="2400" b="1" dirty="0"/>
              <a:t> </a:t>
            </a:r>
            <a:r>
              <a:rPr lang="cs-CZ" sz="2400" b="1" dirty="0"/>
              <a:t>i Dolina </a:t>
            </a:r>
            <a:r>
              <a:rPr lang="cs-CZ" sz="2400" b="1" dirty="0" err="1"/>
              <a:t>Trojicka</a:t>
            </a:r>
            <a:r>
              <a:rPr lang="cs-CZ" sz="2400" b="1" dirty="0"/>
              <a:t> komplex </a:t>
            </a:r>
            <a:r>
              <a:rPr lang="cs-CZ" sz="2400" b="1" dirty="0" err="1"/>
              <a:t>hałdowy</a:t>
            </a:r>
            <a:r>
              <a:rPr lang="cs-CZ" sz="2400" b="1" dirty="0"/>
              <a:t> w </a:t>
            </a:r>
            <a:r>
              <a:rPr lang="cs-CZ" sz="2400" b="1" dirty="0" err="1"/>
              <a:t>środku</a:t>
            </a:r>
            <a:r>
              <a:rPr lang="cs-CZ" sz="2400" b="1" dirty="0"/>
              <a:t> </a:t>
            </a:r>
            <a:r>
              <a:rPr lang="cs-CZ" sz="2400" b="1" dirty="0" err="1"/>
              <a:t>Ostrawy</a:t>
            </a:r>
            <a:endParaRPr lang="en-US" sz="2400" b="1"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172327" y="3994403"/>
            <a:ext cx="2684602" cy="1482476"/>
          </a:xfrm>
        </p:spPr>
        <p:txBody>
          <a:bodyPr vert="horz" lIns="68580" tIns="34290" rIns="68580" bIns="34290" rtlCol="0" anchor="t">
            <a:normAutofit/>
          </a:bodyPr>
          <a:lstStyle/>
          <a:p>
            <a:pPr marL="0" indent="0">
              <a:buNone/>
            </a:pPr>
            <a:r>
              <a:rPr lang="cs-CZ" sz="2000" b="1" dirty="0" err="1"/>
              <a:t>Hałda</a:t>
            </a:r>
            <a:r>
              <a:rPr lang="cs-CZ" sz="2000" b="1" dirty="0"/>
              <a:t> Ema – </a:t>
            </a:r>
          </a:p>
          <a:p>
            <a:pPr marL="0" indent="0">
              <a:buNone/>
            </a:pPr>
            <a:r>
              <a:rPr lang="cs-CZ" sz="2000" b="1" dirty="0"/>
              <a:t>„</a:t>
            </a:r>
            <a:r>
              <a:rPr lang="cs-CZ" sz="2000" b="1" dirty="0" err="1"/>
              <a:t>wulkan</a:t>
            </a:r>
            <a:r>
              <a:rPr lang="cs-CZ" sz="2000" b="1" dirty="0"/>
              <a:t> </a:t>
            </a:r>
            <a:r>
              <a:rPr lang="cs-CZ" sz="2000" b="1" dirty="0" err="1"/>
              <a:t>ostrawski</a:t>
            </a:r>
            <a:r>
              <a:rPr lang="cs-CZ" sz="2000" b="1" dirty="0"/>
              <a:t>“</a:t>
            </a:r>
            <a:endParaRPr lang="en-US" sz="2000" b="1"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pic>
        <p:nvPicPr>
          <p:cNvPr id="4" name="Imagen 4">
            <a:extLst>
              <a:ext uri="{FF2B5EF4-FFF2-40B4-BE49-F238E27FC236}">
                <a16:creationId xmlns:a16="http://schemas.microsoft.com/office/drawing/2014/main" xmlns="" id="{33E5855A-CB21-5435-301C-FE3D2756919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9" y="20344"/>
            <a:ext cx="2578609" cy="908809"/>
          </a:xfrm>
          <a:prstGeom prst="rect">
            <a:avLst/>
          </a:prstGeom>
          <a:noFill/>
          <a:ln>
            <a:noFill/>
          </a:ln>
        </p:spPr>
      </p:pic>
      <p:pic>
        <p:nvPicPr>
          <p:cNvPr id="5" name="Obrázek 4">
            <a:extLst>
              <a:ext uri="{FF2B5EF4-FFF2-40B4-BE49-F238E27FC236}">
                <a16:creationId xmlns:a16="http://schemas.microsoft.com/office/drawing/2014/main" xmlns="" id="{CC1DF107-3015-2FE9-E82F-E2BAEE256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1752" y="20344"/>
            <a:ext cx="3442248" cy="842095"/>
          </a:xfrm>
          <a:prstGeom prst="rect">
            <a:avLst/>
          </a:prstGeom>
        </p:spPr>
      </p:pic>
    </p:spTree>
    <p:extLst>
      <p:ext uri="{BB962C8B-B14F-4D97-AF65-F5344CB8AC3E}">
        <p14:creationId xmlns:p14="http://schemas.microsoft.com/office/powerpoint/2010/main" val="36448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724250" y="361968"/>
            <a:ext cx="6962836" cy="1054474"/>
          </a:xfrm>
        </p:spPr>
        <p:txBody>
          <a:bodyPr vert="horz" lIns="68580" tIns="34290" rIns="68580" bIns="34290" rtlCol="0" anchor="b">
            <a:normAutofit fontScale="90000"/>
          </a:bodyPr>
          <a:lstStyle/>
          <a:p>
            <a:pPr algn="ctr"/>
            <a:r>
              <a:rPr lang="cs-CZ" sz="3450" dirty="0"/>
              <a:t>Dolina </a:t>
            </a:r>
            <a:r>
              <a:rPr lang="cs-CZ" sz="3450" dirty="0" err="1"/>
              <a:t>trojicka</a:t>
            </a:r>
            <a:r>
              <a:rPr lang="cs-CZ" sz="3450" dirty="0"/>
              <a:t> </a:t>
            </a:r>
            <a:r>
              <a:rPr lang="en-US" sz="3450" dirty="0"/>
              <a:t>- </a:t>
            </a:r>
            <a:r>
              <a:rPr lang="pl-PL" sz="3450" dirty="0"/>
              <a:t>pozostałości architektury przemysłowej (Koksownia </a:t>
            </a:r>
            <a:r>
              <a:rPr lang="pl-PL" sz="3450" dirty="0" err="1"/>
              <a:t>Trojice</a:t>
            </a:r>
            <a:r>
              <a:rPr lang="pl-PL" sz="3450" dirty="0"/>
              <a:t>)</a:t>
            </a:r>
            <a:endParaRPr lang="en-US" sz="3450"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10028" y="1756370"/>
            <a:ext cx="6962836" cy="916361"/>
          </a:xfrm>
        </p:spPr>
        <p:txBody>
          <a:bodyPr vert="horz" lIns="68580" tIns="34290" rIns="68580" bIns="34290" rtlCol="0">
            <a:normAutofit/>
          </a:bodyPr>
          <a:lstStyle/>
          <a:p>
            <a:pPr marL="0" indent="0" algn="ctr">
              <a:buNone/>
            </a:pPr>
            <a:r>
              <a:rPr lang="pl-PL" sz="1650" dirty="0"/>
              <a:t>Pozostałości urządzeń chłodniczych i budynki operacyjne</a:t>
            </a:r>
            <a:endParaRPr lang="en-US" sz="165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pic>
        <p:nvPicPr>
          <p:cNvPr id="7" name="Obrázek 6">
            <a:extLst>
              <a:ext uri="{FF2B5EF4-FFF2-40B4-BE49-F238E27FC236}">
                <a16:creationId xmlns:a16="http://schemas.microsoft.com/office/drawing/2014/main" xmlns="" id="{EEF46527-4CA2-6CFB-EEE7-C2228631EA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701377"/>
            <a:ext cx="9140220" cy="2336495"/>
          </a:xfrm>
          <a:prstGeom prst="rect">
            <a:avLst/>
          </a:prstGeom>
        </p:spPr>
      </p:pic>
      <p:sp>
        <p:nvSpPr>
          <p:cNvPr id="4" name="TextovéPole 3">
            <a:extLst>
              <a:ext uri="{FF2B5EF4-FFF2-40B4-BE49-F238E27FC236}">
                <a16:creationId xmlns:a16="http://schemas.microsoft.com/office/drawing/2014/main" xmlns="" id="{D6E8FE2A-E261-96C4-25F8-8888EF687364}"/>
              </a:ext>
            </a:extLst>
          </p:cNvPr>
          <p:cNvSpPr txBox="1"/>
          <p:nvPr/>
        </p:nvSpPr>
        <p:spPr>
          <a:xfrm>
            <a:off x="4385569" y="6195950"/>
            <a:ext cx="3488924" cy="300082"/>
          </a:xfrm>
          <a:prstGeom prst="rect">
            <a:avLst/>
          </a:prstGeom>
          <a:noFill/>
        </p:spPr>
        <p:txBody>
          <a:bodyPr wrap="square" rtlCol="0">
            <a:spAutoFit/>
          </a:bodyPr>
          <a:lstStyle/>
          <a:p>
            <a:r>
              <a:rPr lang="pl-PL" sz="1350" dirty="0"/>
              <a:t>dziś galeria, magazyn i przemysł lekki</a:t>
            </a:r>
            <a:endParaRPr lang="cs-CZ" sz="1350" dirty="0"/>
          </a:p>
        </p:txBody>
      </p:sp>
      <p:pic>
        <p:nvPicPr>
          <p:cNvPr id="6" name="Obrázek 5">
            <a:extLst>
              <a:ext uri="{FF2B5EF4-FFF2-40B4-BE49-F238E27FC236}">
                <a16:creationId xmlns:a16="http://schemas.microsoft.com/office/drawing/2014/main" xmlns="" id="{D908C9C8-C3E8-9583-4887-E7CD7A812E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0031" y="1428557"/>
            <a:ext cx="2919476" cy="2190219"/>
          </a:xfrm>
          <a:prstGeom prst="rect">
            <a:avLst/>
          </a:prstGeom>
        </p:spPr>
      </p:pic>
    </p:spTree>
    <p:extLst>
      <p:ext uri="{BB962C8B-B14F-4D97-AF65-F5344CB8AC3E}">
        <p14:creationId xmlns:p14="http://schemas.microsoft.com/office/powerpoint/2010/main" val="370517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0AAA6E64-B36A-1209-BF0A-935E7DE323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2022" y="857257"/>
            <a:ext cx="6711980" cy="5143493"/>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278321" y="1242874"/>
            <a:ext cx="2578608" cy="1329638"/>
          </a:xfrm>
        </p:spPr>
        <p:txBody>
          <a:bodyPr vert="horz" lIns="68580" tIns="34290" rIns="68580" bIns="34290" rtlCol="0" anchor="b">
            <a:noAutofit/>
          </a:bodyPr>
          <a:lstStyle/>
          <a:p>
            <a:r>
              <a:rPr lang="cs-CZ" sz="2400" dirty="0"/>
              <a:t>Dolina </a:t>
            </a:r>
            <a:r>
              <a:rPr lang="cs-CZ" sz="2400" dirty="0" err="1"/>
              <a:t>Trojicka</a:t>
            </a:r>
            <a:r>
              <a:rPr lang="cs-CZ" sz="2400" dirty="0"/>
              <a:t> </a:t>
            </a:r>
            <a:r>
              <a:rPr lang="en-US" sz="2400" dirty="0"/>
              <a:t>-  </a:t>
            </a:r>
            <a:r>
              <a:rPr lang="cs-CZ" sz="2400" dirty="0" err="1"/>
              <a:t>odniesienia</a:t>
            </a:r>
            <a:r>
              <a:rPr lang="cs-CZ" sz="2400" dirty="0"/>
              <a:t> do II </a:t>
            </a:r>
            <a:r>
              <a:rPr lang="cs-CZ" sz="2400" dirty="0" err="1"/>
              <a:t>wojny</a:t>
            </a:r>
            <a:r>
              <a:rPr lang="cs-CZ" sz="2400" dirty="0"/>
              <a:t> </a:t>
            </a:r>
            <a:r>
              <a:rPr lang="cs-CZ" sz="2400" dirty="0" err="1"/>
              <a:t>światowej</a:t>
            </a:r>
            <a:endParaRPr lang="en-US" sz="2400"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154033" y="3595299"/>
            <a:ext cx="2579180" cy="2405444"/>
          </a:xfrm>
        </p:spPr>
        <p:txBody>
          <a:bodyPr vert="horz" lIns="68580" tIns="34290" rIns="68580" bIns="34290" rtlCol="0" anchor="t">
            <a:normAutofit/>
          </a:bodyPr>
          <a:lstStyle/>
          <a:p>
            <a:pPr marL="0" indent="0">
              <a:buNone/>
            </a:pPr>
            <a:r>
              <a:rPr lang="pl-PL" sz="1800" dirty="0"/>
              <a:t>Wejście do schronu z II wojny światowej - zabytek kultury</a:t>
            </a:r>
            <a:endParaRPr lang="en-US" sz="180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Tree>
    <p:extLst>
      <p:ext uri="{BB962C8B-B14F-4D97-AF65-F5344CB8AC3E}">
        <p14:creationId xmlns:p14="http://schemas.microsoft.com/office/powerpoint/2010/main" val="3581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xmlns="" id="{40BA1203-2FD9-05D7-8E8A-037660B5F6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2022" y="857257"/>
            <a:ext cx="6711980" cy="5143493"/>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278321" y="1728216"/>
            <a:ext cx="2578608" cy="844296"/>
          </a:xfrm>
        </p:spPr>
        <p:txBody>
          <a:bodyPr vert="horz" lIns="68580" tIns="34290" rIns="68580" bIns="34290" rtlCol="0" anchor="b">
            <a:noAutofit/>
          </a:bodyPr>
          <a:lstStyle/>
          <a:p>
            <a:r>
              <a:rPr lang="en-US" sz="2400" b="1" dirty="0"/>
              <a:t>Dolina </a:t>
            </a:r>
            <a:r>
              <a:rPr lang="en-US" sz="2400" b="1" dirty="0" err="1"/>
              <a:t>Trojicka</a:t>
            </a:r>
            <a:r>
              <a:rPr lang="en-US" sz="2400" b="1" dirty="0"/>
              <a:t> –</a:t>
            </a:r>
            <a:r>
              <a:rPr lang="cs-CZ" sz="2400" b="1" dirty="0"/>
              <a:t> </a:t>
            </a:r>
            <a:r>
              <a:rPr lang="en-US" sz="2400" b="1" dirty="0" err="1"/>
              <a:t>bardzo</a:t>
            </a:r>
            <a:r>
              <a:rPr lang="en-US" sz="2400" b="1" dirty="0"/>
              <a:t>  </a:t>
            </a:r>
            <a:r>
              <a:rPr lang="en-US" sz="2400" b="1" dirty="0" err="1"/>
              <a:t>ważne</a:t>
            </a:r>
            <a:r>
              <a:rPr lang="en-US" sz="2400" b="1" dirty="0"/>
              <a:t> </a:t>
            </a:r>
            <a:r>
              <a:rPr lang="en-US" sz="2400" b="1" dirty="0" err="1"/>
              <a:t>siedlisko</a:t>
            </a:r>
            <a:r>
              <a:rPr lang="cs-CZ" sz="2400" b="1" dirty="0"/>
              <a:t> </a:t>
            </a:r>
            <a:r>
              <a:rPr lang="en-US" sz="2400" b="1" dirty="0" err="1"/>
              <a:t>naturalne</a:t>
            </a:r>
            <a:endParaRPr lang="en-US" sz="2400" b="1"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207298" y="4106703"/>
            <a:ext cx="2579180" cy="2405444"/>
          </a:xfrm>
        </p:spPr>
        <p:txBody>
          <a:bodyPr vert="horz" lIns="68580" tIns="34290" rIns="68580" bIns="34290" rtlCol="0" anchor="t">
            <a:normAutofit/>
          </a:bodyPr>
          <a:lstStyle/>
          <a:p>
            <a:pPr marL="0" indent="0">
              <a:buNone/>
            </a:pPr>
            <a:r>
              <a:rPr lang="en-US" sz="1800" b="1" dirty="0" err="1"/>
              <a:t>strumień</a:t>
            </a:r>
            <a:r>
              <a:rPr lang="en-US" sz="1800" b="1" dirty="0"/>
              <a:t> </a:t>
            </a:r>
            <a:r>
              <a:rPr lang="en-US" sz="1800" b="1" dirty="0" err="1"/>
              <a:t>Burňa</a:t>
            </a:r>
            <a:r>
              <a:rPr lang="en-US" sz="1800" b="1" dirty="0"/>
              <a:t> </a:t>
            </a:r>
            <a:r>
              <a:rPr lang="en-US" sz="1800" b="1" dirty="0" err="1"/>
              <a:t>i</a:t>
            </a:r>
            <a:r>
              <a:rPr lang="en-US" sz="1800" b="1" dirty="0"/>
              <a:t>  </a:t>
            </a:r>
            <a:r>
              <a:rPr lang="en-US" sz="1800" b="1" dirty="0" err="1"/>
              <a:t>i</a:t>
            </a:r>
            <a:r>
              <a:rPr lang="en-US" sz="1800" b="1" dirty="0"/>
              <a:t> </a:t>
            </a:r>
            <a:r>
              <a:rPr lang="en-US" sz="1800" b="1" dirty="0" err="1"/>
              <a:t>zboczowe</a:t>
            </a:r>
            <a:r>
              <a:rPr lang="en-US" sz="1800" b="1" dirty="0"/>
              <a:t> </a:t>
            </a:r>
            <a:r>
              <a:rPr lang="en-US" sz="1800" b="1" dirty="0" err="1"/>
              <a:t>lasy</a:t>
            </a:r>
            <a:r>
              <a:rPr lang="en-US" sz="1800" b="1" dirty="0"/>
              <a:t> </a:t>
            </a:r>
            <a:r>
              <a:rPr lang="en-US" sz="1800" b="1" dirty="0" err="1"/>
              <a:t>lipowo-klonowe</a:t>
            </a:r>
            <a:r>
              <a:rPr lang="en-US" sz="1800" b="1" dirty="0"/>
              <a:t> z </a:t>
            </a:r>
            <a:r>
              <a:rPr lang="en-US" sz="1800" b="1" dirty="0" err="1"/>
              <a:t>gatunkami</a:t>
            </a:r>
            <a:r>
              <a:rPr lang="en-US" sz="1800" b="1" dirty="0"/>
              <a:t> </a:t>
            </a:r>
            <a:r>
              <a:rPr lang="en-US" sz="1800" b="1" dirty="0" err="1"/>
              <a:t>chronionymi</a:t>
            </a:r>
            <a:endParaRPr lang="en-US" sz="1800" b="1"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4" name="AutoShape 2">
            <a:extLst>
              <a:ext uri="{FF2B5EF4-FFF2-40B4-BE49-F238E27FC236}">
                <a16:creationId xmlns:a16="http://schemas.microsoft.com/office/drawing/2014/main" xmlns="" id="{4E751566-8C50-5C14-53B2-42211894ED52}"/>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
        <p:nvSpPr>
          <p:cNvPr id="9" name="AutoShape 6">
            <a:extLst>
              <a:ext uri="{FF2B5EF4-FFF2-40B4-BE49-F238E27FC236}">
                <a16:creationId xmlns:a16="http://schemas.microsoft.com/office/drawing/2014/main" xmlns="" id="{8470D459-DA9D-DB68-4E2C-D4D129EA3AE1}"/>
              </a:ext>
            </a:extLst>
          </p:cNvPr>
          <p:cNvSpPr>
            <a:spLocks noChangeAspect="1" noChangeArrowheads="1"/>
          </p:cNvSpPr>
          <p:nvPr/>
        </p:nvSpPr>
        <p:spPr bwMode="auto">
          <a:xfrm>
            <a:off x="4743449" y="3753277"/>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Tree>
    <p:extLst>
      <p:ext uri="{BB962C8B-B14F-4D97-AF65-F5344CB8AC3E}">
        <p14:creationId xmlns:p14="http://schemas.microsoft.com/office/powerpoint/2010/main" val="39920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428823" y="366169"/>
            <a:ext cx="2678858" cy="2133762"/>
          </a:xfrm>
        </p:spPr>
        <p:txBody>
          <a:bodyPr vert="horz" lIns="68580" tIns="34290" rIns="68580" bIns="34290" rtlCol="0" anchor="b">
            <a:normAutofit/>
          </a:bodyPr>
          <a:lstStyle/>
          <a:p>
            <a:r>
              <a:rPr lang="en-US" sz="2400" dirty="0" err="1"/>
              <a:t>Ema</a:t>
            </a:r>
            <a:r>
              <a:rPr lang="cs-CZ" sz="2400" dirty="0"/>
              <a:t> -</a:t>
            </a:r>
            <a:r>
              <a:rPr lang="en-US" sz="2400" dirty="0"/>
              <a:t> </a:t>
            </a:r>
            <a:r>
              <a:rPr lang="en-US" sz="2400" dirty="0" err="1"/>
              <a:t>Terezie</a:t>
            </a:r>
            <a:r>
              <a:rPr lang="cs-CZ" sz="2400" dirty="0"/>
              <a:t> Bezruč</a:t>
            </a:r>
            <a:r>
              <a:rPr lang="en-US" sz="2400" dirty="0"/>
              <a:t> </a:t>
            </a:r>
            <a:r>
              <a:rPr lang="cs-CZ" sz="2400" dirty="0"/>
              <a:t>i</a:t>
            </a:r>
            <a:r>
              <a:rPr lang="en-US" sz="2400" dirty="0"/>
              <a:t> </a:t>
            </a:r>
            <a:r>
              <a:rPr lang="cs-CZ" sz="2400" dirty="0"/>
              <a:t>Dolina </a:t>
            </a:r>
            <a:r>
              <a:rPr lang="cs-CZ" sz="2400" dirty="0" err="1"/>
              <a:t>Trojicka</a:t>
            </a:r>
            <a:r>
              <a:rPr lang="en-US" sz="2400" dirty="0"/>
              <a:t> - </a:t>
            </a:r>
            <a:r>
              <a:rPr lang="en-US" sz="2400" dirty="0" err="1"/>
              <a:t>bardzo</a:t>
            </a:r>
            <a:r>
              <a:rPr lang="en-US" sz="2400" dirty="0"/>
              <a:t>  </a:t>
            </a:r>
            <a:r>
              <a:rPr lang="en-US" sz="2400" dirty="0" err="1"/>
              <a:t>ważne</a:t>
            </a:r>
            <a:r>
              <a:rPr lang="en-US" sz="2400" dirty="0"/>
              <a:t> </a:t>
            </a:r>
            <a:r>
              <a:rPr lang="en-US" sz="2400" dirty="0" err="1"/>
              <a:t>siedlisko</a:t>
            </a:r>
            <a:r>
              <a:rPr lang="cs-CZ" sz="2400" dirty="0"/>
              <a:t> </a:t>
            </a:r>
            <a:r>
              <a:rPr lang="en-US" sz="2400" dirty="0" err="1"/>
              <a:t>naturalne</a:t>
            </a:r>
            <a:endParaRPr lang="en-US" sz="2400"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279885" y="3967386"/>
            <a:ext cx="3468935" cy="1749767"/>
          </a:xfrm>
        </p:spPr>
        <p:txBody>
          <a:bodyPr vert="horz" lIns="68580" tIns="34290" rIns="68580" bIns="34290" rtlCol="0">
            <a:normAutofit/>
          </a:bodyPr>
          <a:lstStyle/>
          <a:p>
            <a:pPr marL="0" indent="0">
              <a:buNone/>
            </a:pPr>
            <a:r>
              <a:rPr lang="cs-CZ" sz="1800" dirty="0"/>
              <a:t>kumak nizinny (</a:t>
            </a:r>
            <a:r>
              <a:rPr lang="cs-CZ" sz="1800" b="1" dirty="0">
                <a:solidFill>
                  <a:schemeClr val="accent6">
                    <a:lumMod val="75000"/>
                  </a:schemeClr>
                </a:solidFill>
                <a:latin typeface="Arial" panose="020B0604020202020204" pitchFamily="34" charset="0"/>
              </a:rPr>
              <a:t>ściśle chroniony</a:t>
            </a:r>
            <a:r>
              <a:rPr lang="cs-CZ" sz="1800" dirty="0"/>
              <a:t>)</a:t>
            </a:r>
          </a:p>
          <a:p>
            <a:pPr marL="0" indent="0">
              <a:buNone/>
            </a:pPr>
            <a:r>
              <a:rPr lang="cs-CZ" sz="1800" dirty="0"/>
              <a:t>i </a:t>
            </a:r>
          </a:p>
          <a:p>
            <a:pPr marL="0" indent="0">
              <a:buNone/>
            </a:pPr>
            <a:r>
              <a:rPr lang="cs-CZ" sz="1800" dirty="0"/>
              <a:t>podkowiec mały (</a:t>
            </a:r>
            <a:r>
              <a:rPr lang="cs-CZ" sz="1800" b="1" dirty="0">
                <a:solidFill>
                  <a:schemeClr val="accent6">
                    <a:lumMod val="75000"/>
                  </a:schemeClr>
                </a:solidFill>
              </a:rPr>
              <a:t>ściśle chroniony)</a:t>
            </a:r>
          </a:p>
          <a:p>
            <a:pPr marL="0" indent="0">
              <a:buNone/>
            </a:pPr>
            <a:endParaRPr lang="en-US" sz="180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pic>
        <p:nvPicPr>
          <p:cNvPr id="2050" name="Picture 2" descr="Obsah obrázku skála, vsedě, velké, strom&#10;&#10;Popis byl vytvořen automaticky">
            <a:extLst>
              <a:ext uri="{FF2B5EF4-FFF2-40B4-BE49-F238E27FC236}">
                <a16:creationId xmlns:a16="http://schemas.microsoft.com/office/drawing/2014/main" xmlns="" id="{AC00D6E6-9F65-A3EB-161B-6BFFB9FBC4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06239" y="1787827"/>
            <a:ext cx="3468935" cy="3468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bsah obrázku netopýr, vsedě, malé, hnědá&#10;&#10;Popis byl vytvořen automaticky">
            <a:extLst>
              <a:ext uri="{FF2B5EF4-FFF2-40B4-BE49-F238E27FC236}">
                <a16:creationId xmlns:a16="http://schemas.microsoft.com/office/drawing/2014/main" xmlns="" id="{B6253EE0-AF13-21B9-A622-968A800836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85983" y="1783001"/>
            <a:ext cx="3468935" cy="3473760"/>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a:extLst>
              <a:ext uri="{FF2B5EF4-FFF2-40B4-BE49-F238E27FC236}">
                <a16:creationId xmlns:a16="http://schemas.microsoft.com/office/drawing/2014/main" xmlns="" id="{5A034C0E-3BB7-3434-8467-AE9EA2EA6A91}"/>
              </a:ext>
            </a:extLst>
          </p:cNvPr>
          <p:cNvSpPr/>
          <p:nvPr/>
        </p:nvSpPr>
        <p:spPr>
          <a:xfrm>
            <a:off x="4301232" y="2624461"/>
            <a:ext cx="1684751" cy="19281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339799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340213" y="748863"/>
            <a:ext cx="2827966" cy="2680137"/>
          </a:xfrm>
        </p:spPr>
        <p:txBody>
          <a:bodyPr vert="horz" lIns="68580" tIns="34290" rIns="68580" bIns="34290" rtlCol="0" anchor="b">
            <a:noAutofit/>
          </a:bodyPr>
          <a:lstStyle/>
          <a:p>
            <a:r>
              <a:rPr lang="en-US" sz="3200" dirty="0" err="1"/>
              <a:t>Ema</a:t>
            </a:r>
            <a:r>
              <a:rPr lang="cs-CZ" sz="3200" dirty="0"/>
              <a:t> -</a:t>
            </a:r>
            <a:r>
              <a:rPr lang="en-US" sz="3200" dirty="0"/>
              <a:t> </a:t>
            </a:r>
            <a:r>
              <a:rPr lang="en-US" sz="3200" dirty="0" err="1"/>
              <a:t>Terezie</a:t>
            </a:r>
            <a:r>
              <a:rPr lang="cs-CZ" sz="3200" dirty="0"/>
              <a:t> Bezruč</a:t>
            </a:r>
            <a:r>
              <a:rPr lang="en-US" sz="3200" dirty="0"/>
              <a:t> </a:t>
            </a:r>
            <a:r>
              <a:rPr lang="cs-CZ" sz="3200" dirty="0"/>
              <a:t>i</a:t>
            </a:r>
            <a:r>
              <a:rPr lang="en-US" sz="3200" dirty="0"/>
              <a:t> </a:t>
            </a:r>
            <a:r>
              <a:rPr lang="cs-CZ" sz="3200" dirty="0"/>
              <a:t>Dolina Trojicka</a:t>
            </a:r>
            <a:r>
              <a:rPr lang="en-US" sz="3200" dirty="0"/>
              <a:t> – </a:t>
            </a:r>
            <a:r>
              <a:rPr lang="pl-PL" sz="3200" dirty="0"/>
              <a:t>tereny </a:t>
            </a:r>
            <a:r>
              <a:rPr lang="en-US" sz="3200" dirty="0" err="1"/>
              <a:t>poprzemysłowe</a:t>
            </a:r>
            <a:r>
              <a:rPr lang="en-US" sz="3200" dirty="0"/>
              <a:t> </a:t>
            </a:r>
            <a:r>
              <a:rPr lang="cs-CZ" sz="3200" dirty="0"/>
              <a:t>(brownfield)</a:t>
            </a:r>
            <a:endParaRPr lang="en-US" sz="3200" dirty="0"/>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426825" y="4721238"/>
            <a:ext cx="2827966" cy="1169495"/>
          </a:xfrm>
        </p:spPr>
        <p:txBody>
          <a:bodyPr vert="horz" lIns="68580" tIns="34290" rIns="68580" bIns="34290" rtlCol="0">
            <a:normAutofit/>
          </a:bodyPr>
          <a:lstStyle/>
          <a:p>
            <a:pPr marL="0" indent="0">
              <a:buNone/>
            </a:pPr>
            <a:r>
              <a:rPr lang="cs-CZ" sz="1800" dirty="0"/>
              <a:t>Chmury zanieczyszczeń (zanieczyszczenie organiczne) - Dolina Trojicka</a:t>
            </a:r>
            <a:endParaRPr lang="en-US" sz="1800" dirty="0"/>
          </a:p>
        </p:txBody>
      </p:sp>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pic>
        <p:nvPicPr>
          <p:cNvPr id="5" name="Obrázek 4">
            <a:extLst>
              <a:ext uri="{FF2B5EF4-FFF2-40B4-BE49-F238E27FC236}">
                <a16:creationId xmlns:a16="http://schemas.microsoft.com/office/drawing/2014/main" xmlns="" id="{79D71BED-9852-9A9D-81FD-3217AA5786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4791" y="1205362"/>
            <a:ext cx="5462384" cy="3787703"/>
          </a:xfrm>
          <a:prstGeom prst="rect">
            <a:avLst/>
          </a:prstGeom>
        </p:spPr>
      </p:pic>
      <p:sp>
        <p:nvSpPr>
          <p:cNvPr id="4" name="TextovéPole 3">
            <a:extLst>
              <a:ext uri="{FF2B5EF4-FFF2-40B4-BE49-F238E27FC236}">
                <a16:creationId xmlns:a16="http://schemas.microsoft.com/office/drawing/2014/main" xmlns="" id="{AE148EBE-F217-4B36-1FC7-E2061524B22A}"/>
              </a:ext>
            </a:extLst>
          </p:cNvPr>
          <p:cNvSpPr txBox="1"/>
          <p:nvPr/>
        </p:nvSpPr>
        <p:spPr>
          <a:xfrm>
            <a:off x="3637180" y="5398723"/>
            <a:ext cx="3515558" cy="523220"/>
          </a:xfrm>
          <a:prstGeom prst="rect">
            <a:avLst/>
          </a:prstGeom>
          <a:noFill/>
        </p:spPr>
        <p:txBody>
          <a:bodyPr wrap="square" rtlCol="0">
            <a:spAutoFit/>
          </a:bodyPr>
          <a:lstStyle/>
          <a:p>
            <a:r>
              <a:rPr lang="cs-CZ" sz="1400" dirty="0">
                <a:solidFill>
                  <a:srgbClr val="4D5156"/>
                </a:solidFill>
                <a:latin typeface="arial" panose="020B0604020202020204" pitchFamily="34" charset="0"/>
              </a:rPr>
              <a:t>Wielopierścieniowe węglowodory aromatyczne (WWA) …</a:t>
            </a:r>
            <a:endParaRPr lang="cs-CZ" sz="1400" dirty="0"/>
          </a:p>
        </p:txBody>
      </p:sp>
    </p:spTree>
    <p:extLst>
      <p:ext uri="{BB962C8B-B14F-4D97-AF65-F5344CB8AC3E}">
        <p14:creationId xmlns:p14="http://schemas.microsoft.com/office/powerpoint/2010/main" val="283059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154ACF15-7CC6-D15B-79CA-9B19DB31B84D}"/>
              </a:ext>
            </a:extLst>
          </p:cNvPr>
          <p:cNvSpPr>
            <a:spLocks noGrp="1"/>
          </p:cNvSpPr>
          <p:nvPr>
            <p:ph type="title"/>
          </p:nvPr>
        </p:nvSpPr>
        <p:spPr>
          <a:xfrm>
            <a:off x="480060" y="325369"/>
            <a:ext cx="3276451" cy="1956841"/>
          </a:xfrm>
        </p:spPr>
        <p:txBody>
          <a:bodyPr vert="horz" lIns="68580" tIns="34290" rIns="68580" bIns="34290" rtlCol="0" anchor="b">
            <a:normAutofit fontScale="90000"/>
          </a:bodyPr>
          <a:lstStyle/>
          <a:p>
            <a:r>
              <a:rPr lang="en-US" sz="2800" dirty="0" err="1"/>
              <a:t>Ema</a:t>
            </a:r>
            <a:r>
              <a:rPr lang="cs-CZ" sz="2800" dirty="0"/>
              <a:t> -</a:t>
            </a:r>
            <a:r>
              <a:rPr lang="en-US" sz="2800" dirty="0"/>
              <a:t> </a:t>
            </a:r>
            <a:r>
              <a:rPr lang="en-US" sz="2800" dirty="0" err="1"/>
              <a:t>Terezie</a:t>
            </a:r>
            <a:r>
              <a:rPr lang="cs-CZ" sz="2800" dirty="0"/>
              <a:t> Bezruč</a:t>
            </a:r>
            <a:r>
              <a:rPr lang="en-US" sz="2800" dirty="0"/>
              <a:t> </a:t>
            </a:r>
            <a:r>
              <a:rPr lang="cs-CZ" sz="2800" dirty="0"/>
              <a:t>i</a:t>
            </a:r>
            <a:r>
              <a:rPr lang="en-US" sz="2800" dirty="0"/>
              <a:t> </a:t>
            </a:r>
            <a:r>
              <a:rPr lang="cs-CZ" sz="2800" dirty="0"/>
              <a:t>Dolina Trojicka</a:t>
            </a:r>
            <a:r>
              <a:rPr lang="en-US" sz="2800" dirty="0"/>
              <a:t> – </a:t>
            </a:r>
            <a:r>
              <a:rPr lang="pl-PL" sz="2800" dirty="0"/>
              <a:t>tereny </a:t>
            </a:r>
            <a:r>
              <a:rPr lang="en-US" sz="2800" dirty="0" err="1"/>
              <a:t>poprzemysłowe</a:t>
            </a:r>
            <a:r>
              <a:rPr lang="en-US" sz="2800" dirty="0"/>
              <a:t> </a:t>
            </a:r>
            <a:r>
              <a:rPr lang="cs-CZ" sz="2800" dirty="0"/>
              <a:t>(brownfield)</a:t>
            </a:r>
            <a:endParaRPr lang="en-US" sz="2600" dirty="0"/>
          </a:p>
        </p:txBody>
      </p:sp>
      <p:sp>
        <p:nvSpPr>
          <p:cNvPr id="15"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xmlns="" id="{D50DEE52-3E74-817F-AE1E-FF8A16A610E7}"/>
              </a:ext>
            </a:extLst>
          </p:cNvPr>
          <p:cNvSpPr>
            <a:spLocks noGrp="1"/>
          </p:cNvSpPr>
          <p:nvPr>
            <p:ph idx="1"/>
          </p:nvPr>
        </p:nvSpPr>
        <p:spPr>
          <a:xfrm>
            <a:off x="480060" y="2872899"/>
            <a:ext cx="3182691" cy="3320668"/>
          </a:xfrm>
        </p:spPr>
        <p:txBody>
          <a:bodyPr vert="horz" lIns="68580" tIns="34290" rIns="68580" bIns="34290" rtlCol="0">
            <a:normAutofit/>
          </a:bodyPr>
          <a:lstStyle/>
          <a:p>
            <a:pPr marL="0" indent="0">
              <a:buNone/>
            </a:pPr>
            <a:r>
              <a:rPr lang="cs-CZ" sz="1900"/>
              <a:t>Nielegalne składowisko odpadów </a:t>
            </a:r>
            <a:endParaRPr lang="en-US" sz="1900"/>
          </a:p>
        </p:txBody>
      </p:sp>
      <p:pic>
        <p:nvPicPr>
          <p:cNvPr id="4" name="Obrázek 3">
            <a:extLst>
              <a:ext uri="{FF2B5EF4-FFF2-40B4-BE49-F238E27FC236}">
                <a16:creationId xmlns:a16="http://schemas.microsoft.com/office/drawing/2014/main" xmlns="" id="{9D7A6610-28A3-D5BB-2F61-25AC531A1C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AutoShape 6">
            <a:extLst>
              <a:ext uri="{FF2B5EF4-FFF2-40B4-BE49-F238E27FC236}">
                <a16:creationId xmlns:a16="http://schemas.microsoft.com/office/drawing/2014/main" xmlns="" id="{3EB4DC8E-1B82-28A2-49F3-DEC8AA61BDE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spTree>
    <p:extLst>
      <p:ext uri="{BB962C8B-B14F-4D97-AF65-F5344CB8AC3E}">
        <p14:creationId xmlns:p14="http://schemas.microsoft.com/office/powerpoint/2010/main" val="288916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1054</TotalTime>
  <Words>878</Words>
  <Application>Microsoft Office PowerPoint</Application>
  <PresentationFormat>Pokaz na ekranie (4:3)</PresentationFormat>
  <Paragraphs>101</Paragraphs>
  <Slides>19</Slides>
  <Notes>0</Notes>
  <HiddenSlides>0</HiddenSlides>
  <MMClips>1</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Motiv Office</vt:lpstr>
      <vt:lpstr>Wyzwania – kompleks hałdowy Ema, Terezie, </vt:lpstr>
      <vt:lpstr>Storymapa (DP Kateřiny Rutové)</vt:lpstr>
      <vt:lpstr>Ema -Terezie - Bezruč i Dolina Trojicka komplex hałdowy w środku Ostrawy</vt:lpstr>
      <vt:lpstr>Dolina trojicka - pozostałości architektury przemysłowej (Koksownia Trojice)</vt:lpstr>
      <vt:lpstr>Dolina Trojicka -  odniesienia do II wojny światowej</vt:lpstr>
      <vt:lpstr>Dolina Trojicka – bardzo  ważne siedlisko naturalne</vt:lpstr>
      <vt:lpstr>Ema - Terezie Bezruč i Dolina Trojicka - bardzo  ważne siedlisko naturalne</vt:lpstr>
      <vt:lpstr>Ema - Terezie Bezruč i Dolina Trojicka – tereny poprzemysłowe (brownfield)</vt:lpstr>
      <vt:lpstr>Ema - Terezie Bezruč i Dolina Trojicka – tereny poprzemysłowe (brownfield)</vt:lpstr>
      <vt:lpstr>Ema - Terezie Bezruč i Dolina Trojicka – tereny poprzemysłowe (brownfield)</vt:lpstr>
      <vt:lpstr>Ema - Terezie Bezruč i Dolina Trojicka – tereny poprzemysłowe (brownfield)</vt:lpstr>
      <vt:lpstr>Ema – Terezie - Bezruč i Dolina Trojicka - roślinność obca i inwazyjna</vt:lpstr>
      <vt:lpstr>Ema – Terezie - Bezruč i Dolina Trojicka - co dalej?</vt:lpstr>
      <vt:lpstr>Ema – Terezie - Bezruč i Dolina Trojicka - co dalej?</vt:lpstr>
      <vt:lpstr>Ema – Terezie - Bezruč i Dolina Trojicka - co dalej? </vt:lpstr>
      <vt:lpstr>Ema – Terezie - Bezruč i Dolina Trojicka –  Ile to będzie kosztować?</vt:lpstr>
      <vt:lpstr>Ema – Terezie - Bezruč i Dolina Trojicka –  Ile to będzie kosztować?</vt:lpstr>
      <vt:lpstr>Ema – Terezie - Bezruč i Dolina Trojicka –  Ile to będzie kosztować?</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Výzvy – Ema Terezie Bezruč a Trojické údolí</dc:title>
  <dc:creator>Svehlakova Hana</dc:creator>
  <cp:lastModifiedBy>Krzemień Alicja</cp:lastModifiedBy>
  <cp:revision>11</cp:revision>
  <dcterms:created xsi:type="dcterms:W3CDTF">2023-05-25T06:50:23Z</dcterms:created>
  <dcterms:modified xsi:type="dcterms:W3CDTF">2023-06-01T09:58:56Z</dcterms:modified>
</cp:coreProperties>
</file>