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269" r:id="rId3"/>
    <p:sldId id="265" r:id="rId4"/>
    <p:sldId id="322" r:id="rId5"/>
    <p:sldId id="528" r:id="rId6"/>
    <p:sldId id="294" r:id="rId7"/>
    <p:sldId id="529" r:id="rId8"/>
    <p:sldId id="336" r:id="rId9"/>
    <p:sldId id="288" r:id="rId10"/>
  </p:sldIdLst>
  <p:sldSz cx="12168188" cy="6840538"/>
  <p:notesSz cx="6858000" cy="9144000"/>
  <p:defaultTextStyle>
    <a:defPPr>
      <a:defRPr lang="pl-PL"/>
    </a:defPPr>
    <a:lvl1pPr marL="0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1pPr>
    <a:lvl2pPr marL="456194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2pPr>
    <a:lvl3pPr marL="912388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3pPr>
    <a:lvl4pPr marL="1368582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4pPr>
    <a:lvl5pPr marL="1824777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5pPr>
    <a:lvl6pPr marL="2280971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6pPr>
    <a:lvl7pPr marL="2737165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7pPr>
    <a:lvl8pPr marL="3193359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8pPr>
    <a:lvl9pPr marL="3649553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Wieckol" initials="A" lastIdx="1" clrIdx="0"/>
  <p:cmAuthor id="1" name="Pierzchała Łukasz" initials="PŁ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D22323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10" y="-802"/>
      </p:cViewPr>
      <p:guideLst>
        <p:guide orient="horz" pos="215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A39C-0A82-43DD-A274-7A9FE3EF7164}" type="datetimeFigureOut">
              <a:rPr lang="pl-PL" smtClean="0"/>
              <a:pPr/>
              <a:t>31.05.2023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335D-27F7-437C-A56D-2F590A879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2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3000"/>
            <a:ext cx="548957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335D-27F7-437C-A56D-2F590A8791D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7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335D-27F7-437C-A56D-2F590A8791D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50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3000"/>
            <a:ext cx="548957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335D-27F7-437C-A56D-2F590A8791D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z-t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360000" y="1713186"/>
            <a:ext cx="11808188" cy="389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4172" y="2666109"/>
            <a:ext cx="7783174" cy="23224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74172" y="1894429"/>
            <a:ext cx="8414207" cy="477390"/>
          </a:xfrm>
        </p:spPr>
        <p:txBody>
          <a:bodyPr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75669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-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132933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1" y="2048952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33400" y="2018809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86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4960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0841"/>
            <a:ext cx="11572766" cy="4067505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34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1999"/>
            <a:ext cx="11532527" cy="89689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677756"/>
            <a:ext cx="11532528" cy="419752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921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tytul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0372" y="3338771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12192" y="5740663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92717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505661" y="1842353"/>
            <a:ext cx="5717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4919644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14" y="2125001"/>
            <a:ext cx="10342960" cy="146628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5228" y="3876306"/>
            <a:ext cx="8517732" cy="1748137"/>
          </a:xfrm>
        </p:spPr>
        <p:txBody>
          <a:bodyPr/>
          <a:lstStyle>
            <a:lvl1pPr marL="0" indent="0" algn="ctr">
              <a:buNone/>
              <a:defRPr/>
            </a:lvl1pPr>
            <a:lvl2pPr marL="456011" indent="0" algn="ctr">
              <a:buNone/>
              <a:defRPr/>
            </a:lvl2pPr>
            <a:lvl3pPr marL="912023" indent="0" algn="ctr">
              <a:buNone/>
              <a:defRPr/>
            </a:lvl3pPr>
            <a:lvl4pPr marL="1368034" indent="0" algn="ctr">
              <a:buNone/>
              <a:defRPr/>
            </a:lvl4pPr>
            <a:lvl5pPr marL="1824045" indent="0" algn="ctr">
              <a:buNone/>
              <a:defRPr/>
            </a:lvl5pPr>
            <a:lvl6pPr marL="2280056" indent="0" algn="ctr">
              <a:buNone/>
              <a:defRPr/>
            </a:lvl6pPr>
            <a:lvl7pPr marL="2736068" indent="0" algn="ctr">
              <a:buNone/>
              <a:defRPr/>
            </a:lvl7pPr>
            <a:lvl8pPr marL="3192079" indent="0" algn="ctr">
              <a:buNone/>
              <a:defRPr/>
            </a:lvl8pPr>
            <a:lvl9pPr marL="364809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409" y="6229324"/>
            <a:ext cx="2839244" cy="475037"/>
          </a:xfrm>
          <a:prstGeom prst="rect">
            <a:avLst/>
          </a:prstGeom>
          <a:ln/>
        </p:spPr>
        <p:txBody>
          <a:bodyPr lIns="91202" tIns="45601" rIns="91202" bIns="45601"/>
          <a:lstStyle>
            <a:lvl1pPr>
              <a:defRPr/>
            </a:lvl1pPr>
          </a:lstStyle>
          <a:p>
            <a:pPr>
              <a:defRPr/>
            </a:pPr>
            <a:fld id="{1002D23C-312C-43B8-A33A-8E05E56F8C6E}" type="datetime1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31.05.2023</a:t>
            </a:fld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7464" y="6229324"/>
            <a:ext cx="3853260" cy="475037"/>
          </a:xfrm>
          <a:prstGeom prst="rect">
            <a:avLst/>
          </a:prstGeom>
          <a:ln/>
        </p:spPr>
        <p:txBody>
          <a:bodyPr lIns="91202" tIns="45601" rIns="91202" bIns="45601"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704AB-23F0-4BC7-8BAB-079194295CE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56734"/>
            <a:ext cx="11311809" cy="432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64561"/>
            <a:ext cx="803112" cy="273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fld id="{31B4D6F8-D4B1-4E16-8448-CA8AFCB10A8A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78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8" r:id="rId4"/>
    <p:sldLayoutId id="2147483670" r:id="rId5"/>
    <p:sldLayoutId id="2147483672" r:id="rId6"/>
    <p:sldLayoutId id="2147483673" r:id="rId7"/>
    <p:sldLayoutId id="2147483674" r:id="rId8"/>
  </p:sldLayoutIdLst>
  <p:transition spd="slow">
    <p:push dir="u"/>
  </p:transition>
  <p:hf hdr="0" dt="0"/>
  <p:txStyles>
    <p:titleStyle>
      <a:lvl1pPr algn="l" defTabSz="912114" rtl="0" eaLnBrk="1" latinLnBrk="0" hangingPunct="1">
        <a:lnSpc>
          <a:spcPct val="80000"/>
        </a:lnSpc>
        <a:spcBef>
          <a:spcPct val="0"/>
        </a:spcBef>
        <a:buNone/>
        <a:defRPr sz="2700" b="1" kern="1200" cap="all" spc="100" baseline="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64513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795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46936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9287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75297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91211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05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11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59050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22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8" descr="C:\Users\AWieckol\Desktop\Moje dokumenty\RECOVERY\RECOVERY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" y="1545112"/>
            <a:ext cx="3333198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750404" y="3278038"/>
            <a:ext cx="11417784" cy="19490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Recovery of degraded and transformed ecosystems</a:t>
            </a:r>
            <a:br>
              <a:rPr lang="en-GB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in coal mining-affected areas</a:t>
            </a:r>
            <a:r>
              <a:rPr lang="pl-PL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l-PL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b="1" dirty="0">
                <a:cs typeface="Times New Roman" panose="02020603050405020304" pitchFamily="18" charset="0"/>
              </a:rPr>
              <a:t>Odtworzenie zdegradowanych i przekształconych ekosystemów na terenach </a:t>
            </a:r>
            <a:r>
              <a:rPr lang="pl-PL" sz="2400" b="1" dirty="0" err="1">
                <a:cs typeface="Times New Roman" panose="02020603050405020304" pitchFamily="18" charset="0"/>
              </a:rPr>
              <a:t>pogórniczych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1897037" y="5106299"/>
            <a:ext cx="861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847205-RECOVERY-RFCS-2018 07/2019 - 06/2023</a:t>
            </a:r>
          </a:p>
          <a:p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www.recoveryproject.eu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2" name="Prostokąt 6">
            <a:extLst>
              <a:ext uri="{FF2B5EF4-FFF2-40B4-BE49-F238E27FC236}">
                <a16:creationId xmlns="" xmlns:a16="http://schemas.microsoft.com/office/drawing/2014/main" id="{F75A049B-8C9B-7DA1-93A1-5E91D0C46F97}"/>
              </a:ext>
            </a:extLst>
          </p:cNvPr>
          <p:cNvSpPr/>
          <p:nvPr/>
        </p:nvSpPr>
        <p:spPr>
          <a:xfrm>
            <a:off x="7711490" y="5716822"/>
            <a:ext cx="435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Kierownik projektu: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Dr hab. inż. Alicja Krzemie</a:t>
            </a:r>
            <a:r>
              <a:rPr lang="pl-PL" b="1" dirty="0"/>
              <a:t>ń, prof. GIG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A3F90A-ECC1-1EF8-3BC0-1BCAF423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40" y="5608592"/>
            <a:ext cx="1134170" cy="7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>
            <a:extLst>
              <a:ext uri="{FF2B5EF4-FFF2-40B4-BE49-F238E27FC236}">
                <a16:creationId xmlns="" xmlns:a16="http://schemas.microsoft.com/office/drawing/2014/main" id="{66B4E8CB-0339-B3BB-50C8-580EF7AED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91" y="5567964"/>
            <a:ext cx="1120525" cy="11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330249" y="81630"/>
            <a:ext cx="1161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RECOVERY </a:t>
            </a:r>
            <a:r>
              <a:rPr lang="pl-PL" sz="2400" b="1" dirty="0">
                <a:solidFill>
                  <a:schemeClr val="bg1">
                    <a:lumMod val="75000"/>
                  </a:schemeClr>
                </a:solidFill>
              </a:rPr>
              <a:t>– KONSORCJUM PROJEKTOWE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330250" y="572293"/>
            <a:ext cx="9174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1. Główny Instytut Górnictwa, Polska - koordynator</a:t>
            </a:r>
          </a:p>
          <a:p>
            <a:pPr algn="just"/>
            <a:r>
              <a:rPr lang="pl-PL" sz="1400" dirty="0"/>
              <a:t>2. </a:t>
            </a:r>
            <a:r>
              <a:rPr lang="pl-PL" sz="1400" dirty="0" err="1"/>
              <a:t>Universidad</a:t>
            </a:r>
            <a:r>
              <a:rPr lang="pl-PL" sz="1400" dirty="0"/>
              <a:t> de Oviedo, Hiszpania</a:t>
            </a:r>
          </a:p>
          <a:p>
            <a:pPr algn="just"/>
            <a:r>
              <a:rPr lang="pl-PL" sz="1400" dirty="0"/>
              <a:t>3. </a:t>
            </a:r>
            <a:r>
              <a:rPr lang="de-DE" sz="1400" dirty="0"/>
              <a:t>Humboldt</a:t>
            </a:r>
            <a:r>
              <a:rPr lang="pl-PL" sz="1400" dirty="0"/>
              <a:t>-</a:t>
            </a:r>
            <a:r>
              <a:rPr lang="de-DE" sz="1400" dirty="0"/>
              <a:t>Universität zu Berlin</a:t>
            </a:r>
            <a:r>
              <a:rPr lang="pl-PL" sz="1400" dirty="0"/>
              <a:t>, Niemcy</a:t>
            </a:r>
          </a:p>
          <a:p>
            <a:pPr algn="just"/>
            <a:r>
              <a:rPr lang="pl-PL" sz="1400" dirty="0"/>
              <a:t>4. </a:t>
            </a:r>
            <a:r>
              <a:rPr lang="sv-SE" sz="1400" dirty="0"/>
              <a:t>Vysoka Skola Banska-Technicka Univerzita Ostrava</a:t>
            </a:r>
            <a:r>
              <a:rPr lang="pl-PL" sz="1400" dirty="0"/>
              <a:t>, Czechy</a:t>
            </a:r>
          </a:p>
          <a:p>
            <a:pPr algn="just"/>
            <a:r>
              <a:rPr lang="pl-PL" sz="1400" dirty="0"/>
              <a:t>5. </a:t>
            </a:r>
            <a:r>
              <a:rPr lang="es-ES" sz="1400" dirty="0"/>
              <a:t>Hulleras Del Norte SA</a:t>
            </a:r>
            <a:r>
              <a:rPr lang="pl-PL" sz="1400" dirty="0"/>
              <a:t>, Hiszpania</a:t>
            </a:r>
          </a:p>
          <a:p>
            <a:pPr algn="just"/>
            <a:r>
              <a:rPr lang="pl-PL" sz="1400" dirty="0"/>
              <a:t>6. Tauron Wydobycie SA, Polska</a:t>
            </a:r>
          </a:p>
          <a:p>
            <a:pPr algn="just"/>
            <a:r>
              <a:rPr lang="pl-PL" sz="1400" dirty="0"/>
              <a:t>7. DIAMO, </a:t>
            </a:r>
            <a:r>
              <a:rPr lang="pl-PL" sz="1400" dirty="0" err="1"/>
              <a:t>státní</a:t>
            </a:r>
            <a:r>
              <a:rPr lang="pl-PL" sz="1400" dirty="0"/>
              <a:t> </a:t>
            </a:r>
            <a:r>
              <a:rPr lang="pl-PL" sz="1400" dirty="0" err="1"/>
              <a:t>podnik</a:t>
            </a:r>
            <a:r>
              <a:rPr lang="pl-PL" sz="1400" dirty="0"/>
              <a:t>, Czechy</a:t>
            </a:r>
          </a:p>
          <a:p>
            <a:pPr algn="just"/>
            <a:endParaRPr lang="pl-PL" sz="1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04AB-23F0-4BC7-8BAB-079194295CE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l-PL" altLang="pl-PL" dirty="0">
              <a:solidFill>
                <a:srgbClr val="000000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650527" y="2216223"/>
            <a:ext cx="6109913" cy="4254611"/>
            <a:chOff x="6844087" y="1261759"/>
            <a:chExt cx="4929309" cy="3348451"/>
          </a:xfrm>
        </p:grpSpPr>
        <p:grpSp>
          <p:nvGrpSpPr>
            <p:cNvPr id="49" name="Grupa 6"/>
            <p:cNvGrpSpPr/>
            <p:nvPr/>
          </p:nvGrpSpPr>
          <p:grpSpPr>
            <a:xfrm>
              <a:off x="6844087" y="1261759"/>
              <a:ext cx="4929309" cy="3348451"/>
              <a:chOff x="6797328" y="1788140"/>
              <a:chExt cx="4929309" cy="3348451"/>
            </a:xfrm>
          </p:grpSpPr>
          <p:grpSp>
            <p:nvGrpSpPr>
              <p:cNvPr id="51" name="Grupa 10"/>
              <p:cNvGrpSpPr/>
              <p:nvPr/>
            </p:nvGrpSpPr>
            <p:grpSpPr>
              <a:xfrm>
                <a:off x="6797328" y="1788140"/>
                <a:ext cx="4929124" cy="3348451"/>
                <a:chOff x="376856" y="1551128"/>
                <a:chExt cx="6930050" cy="4540977"/>
              </a:xfrm>
            </p:grpSpPr>
            <p:pic>
              <p:nvPicPr>
                <p:cNvPr id="6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9" t="25387" r="22599" b="9415"/>
                <a:stretch/>
              </p:blipFill>
              <p:spPr bwMode="auto">
                <a:xfrm>
                  <a:off x="376856" y="1551128"/>
                  <a:ext cx="6930050" cy="45409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Objaśnienie prostokątne 61"/>
                <p:cNvSpPr/>
                <p:nvPr/>
              </p:nvSpPr>
              <p:spPr>
                <a:xfrm>
                  <a:off x="5888988" y="3676692"/>
                  <a:ext cx="1373818" cy="562562"/>
                </a:xfrm>
                <a:prstGeom prst="wedgeRectCallout">
                  <a:avLst>
                    <a:gd name="adj1" fmla="val -154232"/>
                    <a:gd name="adj2" fmla="val 40264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63" name="Objaśnienie prostokątne 62"/>
                <p:cNvSpPr/>
                <p:nvPr/>
              </p:nvSpPr>
              <p:spPr>
                <a:xfrm flipV="1">
                  <a:off x="5868596" y="4531181"/>
                  <a:ext cx="1099862" cy="556656"/>
                </a:xfrm>
                <a:prstGeom prst="wedgeRectCallout">
                  <a:avLst>
                    <a:gd name="adj1" fmla="val -177335"/>
                    <a:gd name="adj2" fmla="val 109467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solidFill>
                    <a:srgbClr val="CC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64" name="Objaśnienie prostokątne 63"/>
                <p:cNvSpPr/>
                <p:nvPr/>
              </p:nvSpPr>
              <p:spPr>
                <a:xfrm>
                  <a:off x="442597" y="2890915"/>
                  <a:ext cx="1226598" cy="936721"/>
                </a:xfrm>
                <a:prstGeom prst="wedgeRectCallout">
                  <a:avLst>
                    <a:gd name="adj1" fmla="val 71558"/>
                    <a:gd name="adj2" fmla="val 188937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solidFill>
                    <a:srgbClr val="F582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65" name="Objaśnienie prostokątne 64"/>
                <p:cNvSpPr/>
                <p:nvPr/>
              </p:nvSpPr>
              <p:spPr>
                <a:xfrm>
                  <a:off x="442597" y="5190582"/>
                  <a:ext cx="1168442" cy="560085"/>
                </a:xfrm>
                <a:prstGeom prst="wedgeRectCallout">
                  <a:avLst>
                    <a:gd name="adj1" fmla="val 78065"/>
                    <a:gd name="adj2" fmla="val -56961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66" name="Objaśnienie prostokątne 65"/>
                <p:cNvSpPr/>
                <p:nvPr/>
              </p:nvSpPr>
              <p:spPr>
                <a:xfrm>
                  <a:off x="5432213" y="1856376"/>
                  <a:ext cx="986312" cy="888337"/>
                </a:xfrm>
                <a:prstGeom prst="wedgeRectCallout">
                  <a:avLst>
                    <a:gd name="adj1" fmla="val -214354"/>
                    <a:gd name="adj2" fmla="val 161133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pic>
              <p:nvPicPr>
                <p:cNvPr id="67" name="Picture 6" descr="Image result for Humboldt UniversitÃ¤t zu Berli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2625" y="1875282"/>
                  <a:ext cx="887900" cy="8694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12" descr="Image result for Tauron Wydobycie SA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08525" y="4586556"/>
                  <a:ext cx="998663" cy="4594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4" descr="Image result for Universidad de Oviedo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595" t="1" r="2140" b="-15"/>
                <a:stretch/>
              </p:blipFill>
              <p:spPr bwMode="auto">
                <a:xfrm>
                  <a:off x="463777" y="2959567"/>
                  <a:ext cx="1168442" cy="809795"/>
                </a:xfrm>
                <a:prstGeom prst="rect">
                  <a:avLst/>
                </a:prstGeom>
                <a:noFill/>
              </p:spPr>
            </p:pic>
            <p:pic>
              <p:nvPicPr>
                <p:cNvPr id="70" name="Picture 10" descr="Image result for Hulleras Del Norte SA (HUNOSA)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5" t="16634" r="9707" b="14316"/>
                <a:stretch/>
              </p:blipFill>
              <p:spPr bwMode="auto">
                <a:xfrm>
                  <a:off x="514770" y="5255081"/>
                  <a:ext cx="1015018" cy="4308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" name="Objaśnienie prostokątne 70"/>
                <p:cNvSpPr/>
                <p:nvPr/>
              </p:nvSpPr>
              <p:spPr>
                <a:xfrm rot="5400000">
                  <a:off x="2710646" y="5205078"/>
                  <a:ext cx="850525" cy="807028"/>
                </a:xfrm>
                <a:prstGeom prst="wedgeRectCallout">
                  <a:avLst>
                    <a:gd name="adj1" fmla="val -165676"/>
                    <a:gd name="adj2" fmla="val -135484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solidFill>
                    <a:srgbClr val="00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pic>
              <p:nvPicPr>
                <p:cNvPr id="72" name="Picture 8" descr="Image result for Vysoka Skola Banska-Technicka Univerzita Ostrava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2" t="4636" r="21036" b="2962"/>
                <a:stretch/>
              </p:blipFill>
              <p:spPr bwMode="auto">
                <a:xfrm>
                  <a:off x="2784122" y="5208304"/>
                  <a:ext cx="705241" cy="8047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2" name="Prostokąt 51"/>
              <p:cNvSpPr/>
              <p:nvPr/>
            </p:nvSpPr>
            <p:spPr>
              <a:xfrm>
                <a:off x="10924806" y="1844331"/>
                <a:ext cx="292088" cy="2702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3" name="Prostokąt 52"/>
              <p:cNvSpPr/>
              <p:nvPr/>
            </p:nvSpPr>
            <p:spPr>
              <a:xfrm>
                <a:off x="11325833" y="3860686"/>
                <a:ext cx="263618" cy="249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4" name="Prostokąt 53"/>
              <p:cNvSpPr/>
              <p:nvPr/>
            </p:nvSpPr>
            <p:spPr>
              <a:xfrm>
                <a:off x="7584718" y="2642126"/>
                <a:ext cx="263618" cy="249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5" name="Prostokąt 54"/>
              <p:cNvSpPr/>
              <p:nvPr/>
            </p:nvSpPr>
            <p:spPr>
              <a:xfrm>
                <a:off x="6882188" y="4277744"/>
                <a:ext cx="263618" cy="249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6" name="Prostokąt 55"/>
              <p:cNvSpPr/>
              <p:nvPr/>
            </p:nvSpPr>
            <p:spPr>
              <a:xfrm>
                <a:off x="8340939" y="4365234"/>
                <a:ext cx="263618" cy="249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7" name="Objaśnienie prostokątne 56"/>
              <p:cNvSpPr/>
              <p:nvPr/>
            </p:nvSpPr>
            <p:spPr>
              <a:xfrm>
                <a:off x="8803964" y="2340747"/>
                <a:ext cx="551151" cy="407676"/>
              </a:xfrm>
              <a:prstGeom prst="wedgeRectCallout">
                <a:avLst>
                  <a:gd name="adj1" fmla="val 37927"/>
                  <a:gd name="adj2" fmla="val 268649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59" name="Prostokąt 58"/>
              <p:cNvSpPr/>
              <p:nvPr/>
            </p:nvSpPr>
            <p:spPr>
              <a:xfrm>
                <a:off x="8627945" y="2165227"/>
                <a:ext cx="263618" cy="249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60" name="Prostokąt 59"/>
              <p:cNvSpPr/>
              <p:nvPr/>
            </p:nvSpPr>
            <p:spPr>
              <a:xfrm>
                <a:off x="11463019" y="3149262"/>
                <a:ext cx="263618" cy="249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83689" y="2875110"/>
              <a:ext cx="951592" cy="325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3" name="Picture 5" descr="El pozo Nicolasa de Hunosa, en Ablaña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r="6348"/>
          <a:stretch/>
        </p:blipFill>
        <p:spPr bwMode="auto">
          <a:xfrm>
            <a:off x="9896629" y="2368889"/>
            <a:ext cx="1520797" cy="8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upa 73"/>
          <p:cNvGrpSpPr/>
          <p:nvPr/>
        </p:nvGrpSpPr>
        <p:grpSpPr>
          <a:xfrm>
            <a:off x="7566997" y="1589466"/>
            <a:ext cx="1774518" cy="3476261"/>
            <a:chOff x="7237837" y="677369"/>
            <a:chExt cx="1486963" cy="3097929"/>
          </a:xfrm>
        </p:grpSpPr>
        <p:pic>
          <p:nvPicPr>
            <p:cNvPr id="75" name="Picture 8" descr="Related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084" y="1796716"/>
              <a:ext cx="1302715" cy="732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Image result for universitat humboldt berli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083" y="2772068"/>
              <a:ext cx="1302715" cy="8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4" descr="Image result for gÅÃ³wny instytut gÃ³rnictw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6" t="8777" r="6802" b="13990"/>
            <a:stretch/>
          </p:blipFill>
          <p:spPr bwMode="auto">
            <a:xfrm>
              <a:off x="7422085" y="677369"/>
              <a:ext cx="1302715" cy="85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Elipsa 77"/>
            <p:cNvSpPr/>
            <p:nvPr/>
          </p:nvSpPr>
          <p:spPr>
            <a:xfrm>
              <a:off x="7244023" y="1350011"/>
              <a:ext cx="249758" cy="25360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Elipsa 78"/>
            <p:cNvSpPr/>
            <p:nvPr/>
          </p:nvSpPr>
          <p:spPr>
            <a:xfrm>
              <a:off x="7238810" y="2470931"/>
              <a:ext cx="249758" cy="25360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F58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Elipsa 79"/>
            <p:cNvSpPr/>
            <p:nvPr/>
          </p:nvSpPr>
          <p:spPr>
            <a:xfrm>
              <a:off x="7244025" y="3521697"/>
              <a:ext cx="249758" cy="25360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ole tekstowe 80"/>
            <p:cNvSpPr txBox="1"/>
            <p:nvPr/>
          </p:nvSpPr>
          <p:spPr>
            <a:xfrm>
              <a:off x="7237838" y="1346006"/>
              <a:ext cx="368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1</a:t>
              </a:r>
            </a:p>
          </p:txBody>
        </p:sp>
        <p:sp>
          <p:nvSpPr>
            <p:cNvPr id="82" name="pole tekstowe 81"/>
            <p:cNvSpPr txBox="1"/>
            <p:nvPr/>
          </p:nvSpPr>
          <p:spPr>
            <a:xfrm>
              <a:off x="7244025" y="2474912"/>
              <a:ext cx="368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2</a:t>
              </a:r>
            </a:p>
          </p:txBody>
        </p:sp>
        <p:sp>
          <p:nvSpPr>
            <p:cNvPr id="83" name="pole tekstowe 82"/>
            <p:cNvSpPr txBox="1"/>
            <p:nvPr/>
          </p:nvSpPr>
          <p:spPr>
            <a:xfrm>
              <a:off x="7237837" y="3513688"/>
              <a:ext cx="368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3</a:t>
              </a:r>
            </a:p>
          </p:txBody>
        </p:sp>
      </p:grpSp>
      <p:grpSp>
        <p:nvGrpSpPr>
          <p:cNvPr id="84" name="Grupa 83"/>
          <p:cNvGrpSpPr/>
          <p:nvPr/>
        </p:nvGrpSpPr>
        <p:grpSpPr>
          <a:xfrm>
            <a:off x="9750722" y="1178176"/>
            <a:ext cx="1666705" cy="3251877"/>
            <a:chOff x="7297204" y="3852721"/>
            <a:chExt cx="1444261" cy="2913716"/>
          </a:xfrm>
        </p:grpSpPr>
        <p:pic>
          <p:nvPicPr>
            <p:cNvPr id="85" name="Picture 16" descr="Image result for Vysoka Skola Banska-Technicka Univerzita Ostrava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4" r="12305"/>
            <a:stretch/>
          </p:blipFill>
          <p:spPr bwMode="auto">
            <a:xfrm>
              <a:off x="7438748" y="3852721"/>
              <a:ext cx="1302717" cy="76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0" descr="Related image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51" r="3120" b="5586"/>
            <a:stretch/>
          </p:blipFill>
          <p:spPr bwMode="auto">
            <a:xfrm>
              <a:off x="7438750" y="5919444"/>
              <a:ext cx="1302715" cy="79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Elipsa 86"/>
            <p:cNvSpPr/>
            <p:nvPr/>
          </p:nvSpPr>
          <p:spPr>
            <a:xfrm>
              <a:off x="7297204" y="4486898"/>
              <a:ext cx="249758" cy="25360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Elipsa 87"/>
            <p:cNvSpPr/>
            <p:nvPr/>
          </p:nvSpPr>
          <p:spPr>
            <a:xfrm>
              <a:off x="7297206" y="5525023"/>
              <a:ext cx="249758" cy="25360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Elipsa 88"/>
            <p:cNvSpPr/>
            <p:nvPr/>
          </p:nvSpPr>
          <p:spPr>
            <a:xfrm>
              <a:off x="7297206" y="6504827"/>
              <a:ext cx="249758" cy="25360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ole tekstowe 89"/>
            <p:cNvSpPr txBox="1"/>
            <p:nvPr/>
          </p:nvSpPr>
          <p:spPr>
            <a:xfrm>
              <a:off x="7297204" y="4486898"/>
              <a:ext cx="368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4</a:t>
              </a:r>
            </a:p>
          </p:txBody>
        </p:sp>
        <p:sp>
          <p:nvSpPr>
            <p:cNvPr id="91" name="pole tekstowe 90"/>
            <p:cNvSpPr txBox="1"/>
            <p:nvPr/>
          </p:nvSpPr>
          <p:spPr>
            <a:xfrm>
              <a:off x="7311623" y="5537382"/>
              <a:ext cx="368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5</a:t>
              </a:r>
            </a:p>
          </p:txBody>
        </p:sp>
        <p:sp>
          <p:nvSpPr>
            <p:cNvPr id="92" name="pole tekstowe 91"/>
            <p:cNvSpPr txBox="1"/>
            <p:nvPr/>
          </p:nvSpPr>
          <p:spPr>
            <a:xfrm>
              <a:off x="7298661" y="6504827"/>
              <a:ext cx="368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6</a:t>
              </a:r>
            </a:p>
          </p:txBody>
        </p:sp>
      </p:grpSp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67" y="4643843"/>
            <a:ext cx="1503359" cy="8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Elipsa 93"/>
          <p:cNvSpPr/>
          <p:nvPr/>
        </p:nvSpPr>
        <p:spPr>
          <a:xfrm>
            <a:off x="9787299" y="5347722"/>
            <a:ext cx="288226" cy="2830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ole tekstowe 94"/>
          <p:cNvSpPr txBox="1"/>
          <p:nvPr/>
        </p:nvSpPr>
        <p:spPr>
          <a:xfrm>
            <a:off x="9792952" y="5369146"/>
            <a:ext cx="425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7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="" xmlns:a16="http://schemas.microsoft.com/office/drawing/2014/main" id="{7A044D8C-6141-A462-9F82-1BAA8C18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20" y="2933618"/>
            <a:ext cx="484396" cy="4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02805" y="205984"/>
            <a:ext cx="3411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2400" b="1" dirty="0">
                <a:solidFill>
                  <a:schemeClr val="bg1">
                    <a:lumMod val="75000"/>
                  </a:schemeClr>
                </a:solidFill>
              </a:rPr>
              <a:t>OBIEKTY BADAWCZE</a:t>
            </a:r>
          </a:p>
        </p:txBody>
      </p:sp>
      <p:pic>
        <p:nvPicPr>
          <p:cNvPr id="36" name="Picture 2" descr="C:\Users\AWieckol\Desktop\Moje dokumenty\RECOVERY\Fotki z hałdy\dron\DJI_05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/>
          <a:stretch/>
        </p:blipFill>
        <p:spPr bwMode="auto">
          <a:xfrm>
            <a:off x="1691637" y="907948"/>
            <a:ext cx="3070079" cy="18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T:\BW\PROMOCJA\System Identyfikacji Wizualnej 2022_aktualne\GIG-logo-wer-PL-pionowa-barw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81" y="2464238"/>
            <a:ext cx="306699" cy="2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Wieckol\Desktop\Moje dokumenty\RECOVERY\WP6_Recovery\roll up przykład\LOGO Konsorcjum\tauron-wydobycie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5559" b="-7174"/>
          <a:stretch/>
        </p:blipFill>
        <p:spPr bwMode="auto">
          <a:xfrm>
            <a:off x="1740229" y="2470819"/>
            <a:ext cx="375857" cy="2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ole tekstowe 36"/>
          <p:cNvSpPr txBox="1"/>
          <p:nvPr/>
        </p:nvSpPr>
        <p:spPr>
          <a:xfrm>
            <a:off x="1524001" y="2822018"/>
            <a:ext cx="3237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/>
              <a:t>Składowisko odpadów wydobywczych</a:t>
            </a:r>
          </a:p>
          <a:p>
            <a:pPr algn="ctr"/>
            <a:r>
              <a:rPr lang="pl-PL" sz="1300" dirty="0"/>
              <a:t>ZG Janina w Libiążu</a:t>
            </a:r>
          </a:p>
        </p:txBody>
      </p:sp>
      <p:pic>
        <p:nvPicPr>
          <p:cNvPr id="1027" name="Picture 3" descr="C:\Users\AWieckol\Desktop\Moje dokumenty\RECOVERY\WP6_Recovery\roll up przykład\rollup_7 foto\press_pohled-z-hnevina-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24" y="3671131"/>
            <a:ext cx="2413296" cy="15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ole tekstowe 39"/>
          <p:cNvSpPr txBox="1"/>
          <p:nvPr/>
        </p:nvSpPr>
        <p:spPr>
          <a:xfrm>
            <a:off x="4784440" y="2802732"/>
            <a:ext cx="31403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/>
              <a:t>Tereny poeksploatacyjne</a:t>
            </a:r>
          </a:p>
          <a:p>
            <a:pPr algn="ctr"/>
            <a:r>
              <a:rPr lang="pl-PL" sz="1300" dirty="0"/>
              <a:t>kopalni </a:t>
            </a:r>
            <a:r>
              <a:rPr lang="pl-PL" sz="1300" dirty="0" err="1"/>
              <a:t>Mibrag</a:t>
            </a:r>
            <a:r>
              <a:rPr lang="pl-PL" sz="1300" dirty="0"/>
              <a:t>, Niemcy</a:t>
            </a:r>
          </a:p>
        </p:txBody>
      </p:sp>
      <p:pic>
        <p:nvPicPr>
          <p:cNvPr id="1029" name="Picture 5" descr="C:\Users\AWieckol\Desktop\Moje dokumenty\RECOVERY\WP6_Recovery\roll up przykład\VSB\IMG_20200910_0930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/>
        </p:blipFill>
        <p:spPr bwMode="auto">
          <a:xfrm>
            <a:off x="6965677" y="3609446"/>
            <a:ext cx="2285489" cy="17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Wieckol\Desktop\Moje dokumenty\RECOVERY\Fotki z hałdy\Germany\MIBRAG 3 Germany.jf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/>
          <a:stretch/>
        </p:blipFill>
        <p:spPr bwMode="auto">
          <a:xfrm>
            <a:off x="5032960" y="906748"/>
            <a:ext cx="2569887" cy="18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Wieckol\Desktop\Moje dokumenty\RECOVERY\Fotki z hałdy\Ema\P_20190926_1152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90" y="3600054"/>
            <a:ext cx="987772" cy="17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Wieckol\Desktop\Moje dokumenty\RECOVERY\Fotki z hałdy\Spain\FIGAREDO 4 Spain.jf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917775"/>
            <a:ext cx="2482463" cy="18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mage result for Universidad de Ovied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" t="1" r="2140" b="-15"/>
          <a:stretch/>
        </p:blipFill>
        <p:spPr bwMode="auto">
          <a:xfrm>
            <a:off x="7966223" y="2474043"/>
            <a:ext cx="390039" cy="287279"/>
          </a:xfrm>
          <a:prstGeom prst="rect">
            <a:avLst/>
          </a:prstGeom>
          <a:noFill/>
        </p:spPr>
      </p:pic>
      <p:pic>
        <p:nvPicPr>
          <p:cNvPr id="53" name="Picture 6" descr="Image result for Humboldt UniversitÃ¤t zu Berl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94" y="2435878"/>
            <a:ext cx="300597" cy="3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Wieckol\Desktop\Moje dokumenty\RECOVERY\WP6_Recovery\roll up przykład\LOGO Konsorcjum\Captura-de-pantalla-2021-05-18-a-las-12.11.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31" y="2470819"/>
            <a:ext cx="476289" cy="2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95" y="4877049"/>
            <a:ext cx="351740" cy="4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pole tekstowe 57"/>
          <p:cNvSpPr txBox="1"/>
          <p:nvPr/>
        </p:nvSpPr>
        <p:spPr>
          <a:xfrm>
            <a:off x="7741667" y="2859134"/>
            <a:ext cx="3390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/>
              <a:t>Składowisko odpadów wydobywczych kopalni </a:t>
            </a:r>
            <a:r>
              <a:rPr lang="pl-PL" sz="1300" dirty="0" err="1"/>
              <a:t>Figaredo</a:t>
            </a:r>
            <a:r>
              <a:rPr lang="pl-PL" sz="1300" dirty="0"/>
              <a:t>, Hiszpania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1827441" y="5278779"/>
            <a:ext cx="46515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/>
              <a:t>Zrekultywowany obszar dawnych kopalń</a:t>
            </a:r>
          </a:p>
          <a:p>
            <a:pPr algn="ctr"/>
            <a:r>
              <a:rPr lang="pl-PL" sz="1300" dirty="0"/>
              <a:t>Most-</a:t>
            </a:r>
            <a:r>
              <a:rPr lang="pl-PL" sz="1300" dirty="0" err="1"/>
              <a:t>Ležáky</a:t>
            </a:r>
            <a:r>
              <a:rPr lang="pl-PL" sz="1300" dirty="0"/>
              <a:t> i </a:t>
            </a:r>
            <a:r>
              <a:rPr lang="pl-PL" sz="1300" dirty="0" err="1"/>
              <a:t>Chabařovice</a:t>
            </a:r>
            <a:r>
              <a:rPr lang="pl-PL" sz="1300" dirty="0"/>
              <a:t>, Czechy</a:t>
            </a:r>
          </a:p>
          <a:p>
            <a:pPr algn="ctr"/>
            <a:endParaRPr lang="pl-PL" sz="1300" dirty="0"/>
          </a:p>
        </p:txBody>
      </p:sp>
      <p:pic>
        <p:nvPicPr>
          <p:cNvPr id="60" name="Obrázek 1" descr="Obsah obrázku příroda, venku, tráva, obloha&#10;&#10;Popis byl vytvořen automaticky">
            <a:extLst>
              <a:ext uri="{FF2B5EF4-FFF2-40B4-BE49-F238E27FC236}">
                <a16:creationId xmlns="" xmlns:a16="http://schemas.microsoft.com/office/drawing/2014/main" id="{722816A2-307F-4EFE-34A8-BED0EC46F08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r="14498"/>
          <a:stretch/>
        </p:blipFill>
        <p:spPr>
          <a:xfrm>
            <a:off x="4153234" y="3671131"/>
            <a:ext cx="2464626" cy="1562732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09" y="4827742"/>
            <a:ext cx="321423" cy="3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pole tekstowe 60"/>
          <p:cNvSpPr txBox="1"/>
          <p:nvPr/>
        </p:nvSpPr>
        <p:spPr>
          <a:xfrm>
            <a:off x="7341930" y="5413018"/>
            <a:ext cx="28356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/>
              <a:t>Fragment zrekultywowanej hałdy</a:t>
            </a:r>
          </a:p>
          <a:p>
            <a:pPr algn="ctr"/>
            <a:r>
              <a:rPr lang="pl-PL" sz="1300" dirty="0"/>
              <a:t>Ema-</a:t>
            </a:r>
            <a:r>
              <a:rPr lang="pl-PL" sz="1300" dirty="0" err="1"/>
              <a:t>Terezie</a:t>
            </a:r>
            <a:r>
              <a:rPr lang="pl-PL" sz="1300" dirty="0"/>
              <a:t>, Czechy</a:t>
            </a:r>
          </a:p>
          <a:p>
            <a:pPr algn="ctr"/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2917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9534" y="268906"/>
            <a:ext cx="10342960" cy="1466282"/>
          </a:xfrm>
        </p:spPr>
        <p:txBody>
          <a:bodyPr>
            <a:normAutofit/>
          </a:bodyPr>
          <a:lstStyle/>
          <a:p>
            <a:pPr algn="just" defTabSz="912388"/>
            <a:r>
              <a:rPr lang="pl-PL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CEL GŁÓWNY PROJEKTU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04AB-23F0-4BC7-8BAB-079194295CE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Symbol zastępczy zawartości 8"/>
          <p:cNvSpPr txBox="1">
            <a:spLocks/>
          </p:cNvSpPr>
          <p:nvPr/>
        </p:nvSpPr>
        <p:spPr>
          <a:xfrm>
            <a:off x="499797" y="705968"/>
            <a:ext cx="9402092" cy="13119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ctr" defTabSz="912114" rtl="0" eaLnBrk="1" latinLnBrk="0" hangingPunct="1">
              <a:lnSpc>
                <a:spcPct val="90000"/>
              </a:lnSpc>
              <a:spcBef>
                <a:spcPts val="1197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1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795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2023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397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8034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397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4045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397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0056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 3" pitchFamily="18" charset="2"/>
              <a:buNone/>
              <a:defRPr sz="1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068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 3" pitchFamily="18" charset="2"/>
              <a:buNone/>
              <a:defRPr sz="1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079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 3" pitchFamily="18" charset="2"/>
              <a:buNone/>
              <a:defRPr sz="1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090" indent="0" algn="ctr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Wingdings 3" pitchFamily="18" charset="2"/>
              <a:buNone/>
              <a:defRPr sz="1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2114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800" dirty="0"/>
              <a:t>Celem projektu </a:t>
            </a:r>
            <a:r>
              <a:rPr lang="en-US" sz="1800" dirty="0">
                <a:solidFill>
                  <a:prstClr val="black"/>
                </a:solidFill>
              </a:rPr>
              <a:t>RECOVERY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/>
              <a:t>jest zwiększenie efektywności procesu rewitalizacji terenów zdegradowanych działalnością górniczą</a:t>
            </a:r>
            <a:endParaRPr lang="en-US" sz="1800" dirty="0"/>
          </a:p>
        </p:txBody>
      </p:sp>
      <p:sp>
        <p:nvSpPr>
          <p:cNvPr id="8" name="Prostokąt 7"/>
          <p:cNvSpPr/>
          <p:nvPr/>
        </p:nvSpPr>
        <p:spPr>
          <a:xfrm>
            <a:off x="499797" y="4811251"/>
            <a:ext cx="11244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114"/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Problem: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 Brak kompleksowych metod oceny środowiskowej i społecznej efektywności rekultywacji terenów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</a:rPr>
              <a:t>pogórniczych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 defTabSz="912114"/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Wdrożenie technologii rekultywacyjnych pozwoli na ograniczenie kosztów rewitalizacji terenów trudnych oraz wytworzenie miejsc o wysokim potencjale do pełnienia funkcji przyrodniczych i rekreacyjnych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Obraz 18" descr="C:\Users\AWieckol\Desktop\Moje dokumenty\RECOVERY\RECOVERY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35" y="135450"/>
            <a:ext cx="1787974" cy="6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2571361E-9B75-79BD-A807-81010AF05CA7}"/>
              </a:ext>
            </a:extLst>
          </p:cNvPr>
          <p:cNvGrpSpPr/>
          <p:nvPr/>
        </p:nvGrpSpPr>
        <p:grpSpPr>
          <a:xfrm>
            <a:off x="1579348" y="1421309"/>
            <a:ext cx="8359784" cy="3301599"/>
            <a:chOff x="1589286" y="1111377"/>
            <a:chExt cx="8679073" cy="3450684"/>
          </a:xfrm>
        </p:grpSpPr>
        <p:sp>
          <p:nvSpPr>
            <p:cNvPr id="4" name="Prostokąt 14">
              <a:extLst>
                <a:ext uri="{FF2B5EF4-FFF2-40B4-BE49-F238E27FC236}">
                  <a16:creationId xmlns="" xmlns:a16="http://schemas.microsoft.com/office/drawing/2014/main" id="{5C81BD69-7CDA-3E64-F106-883BB932D704}"/>
                </a:ext>
              </a:extLst>
            </p:cNvPr>
            <p:cNvSpPr/>
            <p:nvPr/>
          </p:nvSpPr>
          <p:spPr>
            <a:xfrm>
              <a:off x="1589286" y="1111377"/>
              <a:ext cx="8679073" cy="3450684"/>
            </a:xfrm>
            <a:prstGeom prst="rect">
              <a:avLst/>
            </a:prstGeom>
            <a:gradFill flip="none" rotWithShape="0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7" name="Picture 2" descr="HaÅda po KWK Nowa Ruda - pole Piast, Nowa Ruda">
              <a:extLst>
                <a:ext uri="{FF2B5EF4-FFF2-40B4-BE49-F238E27FC236}">
                  <a16:creationId xmlns="" xmlns:a16="http://schemas.microsoft.com/office/drawing/2014/main" id="{D853EA24-5D20-2714-5C04-440AC4492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" b="5096"/>
            <a:stretch/>
          </p:blipFill>
          <p:spPr bwMode="auto">
            <a:xfrm>
              <a:off x="5989785" y="1750156"/>
              <a:ext cx="4124487" cy="230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elated image">
              <a:extLst>
                <a:ext uri="{FF2B5EF4-FFF2-40B4-BE49-F238E27FC236}">
                  <a16:creationId xmlns="" xmlns:a16="http://schemas.microsoft.com/office/drawing/2014/main" id="{A59BD017-B2E7-46A3-FB47-70D3AC98F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564" y="1750155"/>
              <a:ext cx="4104328" cy="2308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rostokąt 9">
              <a:extLst>
                <a:ext uri="{FF2B5EF4-FFF2-40B4-BE49-F238E27FC236}">
                  <a16:creationId xmlns="" xmlns:a16="http://schemas.microsoft.com/office/drawing/2014/main" id="{3124240B-6784-6BDB-DD57-4168B67997B3}"/>
                </a:ext>
              </a:extLst>
            </p:cNvPr>
            <p:cNvSpPr/>
            <p:nvPr/>
          </p:nvSpPr>
          <p:spPr>
            <a:xfrm>
              <a:off x="3570909" y="1246745"/>
              <a:ext cx="4851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800" b="1" dirty="0">
                  <a:solidFill>
                    <a:schemeClr val="bg1">
                      <a:lumMod val="50000"/>
                    </a:schemeClr>
                  </a:solidFill>
                </a:rPr>
                <a:t>Rewitalizacja terenów zdegradowanych</a:t>
              </a:r>
            </a:p>
          </p:txBody>
        </p:sp>
        <p:sp>
          <p:nvSpPr>
            <p:cNvPr id="12" name="Strzałka w prawo z wcięciem 13">
              <a:extLst>
                <a:ext uri="{FF2B5EF4-FFF2-40B4-BE49-F238E27FC236}">
                  <a16:creationId xmlns="" xmlns:a16="http://schemas.microsoft.com/office/drawing/2014/main" id="{E76F21B1-388F-7B1E-BC2B-5D0C613C21F8}"/>
                </a:ext>
              </a:extLst>
            </p:cNvPr>
            <p:cNvSpPr/>
            <p:nvPr/>
          </p:nvSpPr>
          <p:spPr>
            <a:xfrm>
              <a:off x="5349098" y="2734436"/>
              <a:ext cx="1070592" cy="568955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0">
              <a:extLst>
                <a:ext uri="{FF2B5EF4-FFF2-40B4-BE49-F238E27FC236}">
                  <a16:creationId xmlns="" xmlns:a16="http://schemas.microsoft.com/office/drawing/2014/main" id="{338E866C-7748-8F68-0071-331F3B761613}"/>
                </a:ext>
              </a:extLst>
            </p:cNvPr>
            <p:cNvSpPr/>
            <p:nvPr/>
          </p:nvSpPr>
          <p:spPr>
            <a:xfrm>
              <a:off x="3130031" y="4151172"/>
              <a:ext cx="57331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/>
                <a:t>Mapowanie, ocena i wycena usług ekosystemowych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0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9534" y="268906"/>
            <a:ext cx="10342960" cy="1466282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Cele szczegółowe</a:t>
            </a:r>
            <a:endParaRPr lang="pl-PL" sz="24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04AB-23F0-4BC7-8BAB-079194295CE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l-PL" altLang="pl-PL" dirty="0">
              <a:solidFill>
                <a:srgbClr val="000000"/>
              </a:solidFill>
            </a:endParaRPr>
          </a:p>
        </p:txBody>
      </p:sp>
      <p:pic>
        <p:nvPicPr>
          <p:cNvPr id="9" name="Obraz 18" descr="C:\Users\AWieckol\Desktop\Moje dokumenty\RECOVERY\RECOVERY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35" y="135450"/>
            <a:ext cx="1787974" cy="6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GIG RECOVERY\WP2\Zdjęcia z Hałdy\DJI_0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805371"/>
            <a:ext cx="12168188" cy="6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913376" y="4354592"/>
            <a:ext cx="5254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036" indent="-285036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rgbClr val="FFFFFF"/>
                </a:solidFill>
              </a:rPr>
              <a:t>zwiększyć </a:t>
            </a:r>
            <a:r>
              <a:rPr lang="pl-PL" sz="1800" dirty="0">
                <a:solidFill>
                  <a:srgbClr val="FFFFFF"/>
                </a:solidFill>
              </a:rPr>
              <a:t>wpływ działań rekultywacyjnych zarówno na społeczeństwo jak i na środowisko,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828488" y="2680584"/>
            <a:ext cx="5254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036" indent="-285036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FFFFFF"/>
                </a:solidFill>
              </a:rPr>
              <a:t>wskazać decydentom wachlarz działań rekultywacyjnych i ekologicznych, które przynoszą największe korzyści w stosunku do poniesionych </a:t>
            </a:r>
            <a:r>
              <a:rPr lang="pl-PL" sz="1800" dirty="0" smtClean="0">
                <a:solidFill>
                  <a:srgbClr val="FFFFFF"/>
                </a:solidFill>
              </a:rPr>
              <a:t>kosztów,</a:t>
            </a:r>
            <a:endParaRPr 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04AB-23F0-4BC7-8BAB-079194295CE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207825" y="203537"/>
            <a:ext cx="1209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cap="all" spc="100" dirty="0">
                <a:solidFill>
                  <a:schemeClr val="bg1">
                    <a:lumMod val="75000"/>
                  </a:schemeClr>
                </a:solidFill>
              </a:rPr>
              <a:t>METODOLOGIA: OCENA EFEKTYWNOŚCI DZIAŁAŃ REKULTYWACYJNYCH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36" y="1670304"/>
            <a:ext cx="7122568" cy="431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57836" y="748898"/>
            <a:ext cx="8389092" cy="92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Zademonstrowane </a:t>
            </a:r>
            <a:r>
              <a:rPr lang="pl-PL" dirty="0" smtClean="0"/>
              <a:t>zostały </a:t>
            </a:r>
            <a:r>
              <a:rPr lang="pl-PL" dirty="0"/>
              <a:t>narzędzia pozwalające na porównanie różnych wariantów rekultywacji </a:t>
            </a:r>
            <a:r>
              <a:rPr lang="pl-PL" dirty="0" smtClean="0"/>
              <a:t>i </a:t>
            </a:r>
            <a:r>
              <a:rPr lang="pl-PL" dirty="0"/>
              <a:t>zagospodarowania terenu zwałowiska w oparciu </a:t>
            </a:r>
            <a:r>
              <a:rPr lang="pl-PL" dirty="0" smtClean="0"/>
              <a:t>            o </a:t>
            </a:r>
            <a:r>
              <a:rPr lang="pl-PL" dirty="0"/>
              <a:t>koszty realizacyjne oraz wycenę usług ekosystemowych.</a:t>
            </a:r>
          </a:p>
        </p:txBody>
      </p:sp>
      <p:pic>
        <p:nvPicPr>
          <p:cNvPr id="6" name="Picture 2" descr="C:\Users\AWieckol\Downloads\IMG_20201115_163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928" y="1544411"/>
            <a:ext cx="2495270" cy="44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18" descr="C:\Users\AWieckol\Desktop\Moje dokumenty\RECOVERY\RECOVERY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8" y="748898"/>
            <a:ext cx="1787974" cy="6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krzemien\Documents\GroupWise\IMG_20201022_114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732471"/>
            <a:ext cx="12168188" cy="62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04AB-23F0-4BC7-8BAB-079194295CE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207825" y="203537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cap="all" spc="100" dirty="0" smtClean="0">
                <a:solidFill>
                  <a:schemeClr val="bg1">
                    <a:lumMod val="75000"/>
                  </a:schemeClr>
                </a:solidFill>
              </a:rPr>
              <a:t>wyniki</a:t>
            </a:r>
            <a:endParaRPr lang="pl-PL" sz="2400" b="1" cap="all" spc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5541" y="934505"/>
            <a:ext cx="10259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smtClean="0">
                <a:solidFill>
                  <a:srgbClr val="FFFFFF"/>
                </a:solidFill>
              </a:rPr>
              <a:t>Nowe podejście </a:t>
            </a:r>
            <a:r>
              <a:rPr lang="pl-PL" sz="1800" b="1" dirty="0">
                <a:solidFill>
                  <a:srgbClr val="FFFFFF"/>
                </a:solidFill>
              </a:rPr>
              <a:t>do analizy rekultywacji i zagospodarowania terenów </a:t>
            </a:r>
            <a:r>
              <a:rPr lang="pl-PL" sz="1800" b="1" dirty="0" err="1">
                <a:solidFill>
                  <a:srgbClr val="FFFFFF"/>
                </a:solidFill>
              </a:rPr>
              <a:t>pogórniczych</a:t>
            </a:r>
            <a:r>
              <a:rPr lang="pl-PL" sz="1800" b="1" dirty="0">
                <a:solidFill>
                  <a:srgbClr val="FFFFFF"/>
                </a:solidFill>
              </a:rPr>
              <a:t>. </a:t>
            </a:r>
            <a:endParaRPr lang="pl-PL" sz="1800" b="1" dirty="0" smtClean="0">
              <a:solidFill>
                <a:srgbClr val="FFFFFF"/>
              </a:solidFill>
            </a:endParaRPr>
          </a:p>
          <a:p>
            <a:endParaRPr lang="pl-PL" sz="1800" b="1" dirty="0" smtClean="0">
              <a:solidFill>
                <a:srgbClr val="FFFFFF"/>
              </a:solidFill>
            </a:endParaRPr>
          </a:p>
          <a:p>
            <a:r>
              <a:rPr lang="pl-PL" sz="1800" b="1" dirty="0" smtClean="0">
                <a:solidFill>
                  <a:srgbClr val="FFFFFF"/>
                </a:solidFill>
              </a:rPr>
              <a:t>Ocena wkładu </a:t>
            </a:r>
            <a:r>
              <a:rPr lang="pl-PL" sz="1800" b="1" dirty="0">
                <a:solidFill>
                  <a:srgbClr val="FFFFFF"/>
                </a:solidFill>
              </a:rPr>
              <a:t>wybranych ekosystemów w dobrostan człowieka za pomocą innowacyjnej koncepcji „usług </a:t>
            </a:r>
            <a:r>
              <a:rPr lang="pl-PL" sz="1800" b="1" dirty="0" smtClean="0">
                <a:solidFill>
                  <a:srgbClr val="FFFFFF"/>
                </a:solidFill>
              </a:rPr>
              <a:t>ekosystemowych”.</a:t>
            </a:r>
            <a:endParaRPr lang="pl-PL" sz="1800" b="1" dirty="0">
              <a:solidFill>
                <a:srgbClr val="FFFFFF"/>
              </a:solidFill>
            </a:endParaRPr>
          </a:p>
        </p:txBody>
      </p:sp>
      <p:pic>
        <p:nvPicPr>
          <p:cNvPr id="9" name="Obraz 18" descr="C:\Users\AWieckol\Desktop\Moje dokumenty\RECOVERY\RECOVERY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35" y="62550"/>
            <a:ext cx="1787974" cy="6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Project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2800" cap="none" dirty="0">
                <a:solidFill>
                  <a:schemeClr val="tx1"/>
                </a:solidFill>
              </a:rPr>
              <a:t>www.recoveryproject.eu</a:t>
            </a:r>
            <a:r>
              <a:rPr lang="en-GB" sz="2800" cap="none" dirty="0">
                <a:solidFill>
                  <a:schemeClr val="tx1"/>
                </a:solidFill>
              </a:rPr>
              <a:t/>
            </a:r>
            <a:br>
              <a:rPr lang="en-GB" sz="2800" cap="none" dirty="0">
                <a:solidFill>
                  <a:schemeClr val="tx1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4584" r="52225" b="7500"/>
          <a:stretch/>
        </p:blipFill>
        <p:spPr bwMode="auto">
          <a:xfrm>
            <a:off x="2097741" y="873297"/>
            <a:ext cx="7499998" cy="524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728183" y="3791997"/>
            <a:ext cx="11208533" cy="119093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dirty="0">
                <a:solidFill>
                  <a:schemeClr val="tx1"/>
                </a:solidFill>
              </a:rPr>
              <a:t>Dziękuję za uwagę!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379239" y="4508845"/>
            <a:ext cx="7906423" cy="36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2" tIns="45601" rIns="91202" bIns="4560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 b="1" dirty="0"/>
          </a:p>
        </p:txBody>
      </p:sp>
      <p:sp>
        <p:nvSpPr>
          <p:cNvPr id="10" name="Prostokąt 9"/>
          <p:cNvSpPr/>
          <p:nvPr/>
        </p:nvSpPr>
        <p:spPr>
          <a:xfrm>
            <a:off x="6863802" y="6019256"/>
            <a:ext cx="4577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pl-PL" sz="2000" b="1" dirty="0">
                <a:latin typeface="Calibri" panose="020F0502020204030204" pitchFamily="34" charset="0"/>
              </a:rPr>
              <a:t>Alicja Krzemie</a:t>
            </a:r>
            <a:r>
              <a:rPr lang="pl-PL" b="1" dirty="0"/>
              <a:t>ń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2379238" y="5110537"/>
            <a:ext cx="8166234" cy="781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</a:rPr>
              <a:t>Grant Agreement No. 847205-RECOVERY-RFCS-2018 07/2019 - 06/2023</a:t>
            </a:r>
          </a:p>
        </p:txBody>
      </p:sp>
      <p:pic>
        <p:nvPicPr>
          <p:cNvPr id="7" name="Obraz 18" descr="C:\Users\AWieckol\Desktop\Moje dokumenty\RECOVERY\RECOVERY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" y="1545112"/>
            <a:ext cx="3333198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2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jd-podstawowy">
  <a:themeElements>
    <a:clrScheme name="GIG-kolorystyka">
      <a:dk1>
        <a:srgbClr val="484848"/>
      </a:dk1>
      <a:lt1>
        <a:srgbClr val="92D050"/>
      </a:lt1>
      <a:dk2>
        <a:srgbClr val="616161"/>
      </a:dk2>
      <a:lt2>
        <a:srgbClr val="C2C2C2"/>
      </a:lt2>
      <a:accent1>
        <a:srgbClr val="484848"/>
      </a:accent1>
      <a:accent2>
        <a:srgbClr val="C2C2C2"/>
      </a:accent2>
      <a:accent3>
        <a:srgbClr val="0084B4"/>
      </a:accent3>
      <a:accent4>
        <a:srgbClr val="858585"/>
      </a:accent4>
      <a:accent5>
        <a:srgbClr val="00B050"/>
      </a:accent5>
      <a:accent6>
        <a:srgbClr val="00B0F0"/>
      </a:accent6>
      <a:hlink>
        <a:srgbClr val="00B0F0"/>
      </a:hlink>
      <a:folHlink>
        <a:srgbClr val="0C0C0C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SW-INNOWACJE-szablon.pptx" id="{809CB898-216C-40EB-A8AD-18824B4B0A03}" vid="{3A1B2ECF-281E-47DE-9280-496EF06E9AF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312</Words>
  <Application>Microsoft Office PowerPoint</Application>
  <PresentationFormat>Niestandardowy</PresentationFormat>
  <Paragraphs>65</Paragraphs>
  <Slides>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slajd-podstawowy</vt:lpstr>
      <vt:lpstr>Prezentacja programu PowerPoint</vt:lpstr>
      <vt:lpstr>Prezentacja programu PowerPoint</vt:lpstr>
      <vt:lpstr>Prezentacja programu PowerPoint</vt:lpstr>
      <vt:lpstr>CEL GŁÓWNY PROJEKTU</vt:lpstr>
      <vt:lpstr>Cele szczegółowe</vt:lpstr>
      <vt:lpstr>Prezentacja programu PowerPoint</vt:lpstr>
      <vt:lpstr>Prezentacja programu PowerPoint</vt:lpstr>
      <vt:lpstr>Project website: www.recoveryproject.eu  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Chamiga</dc:creator>
  <cp:lastModifiedBy>Krzemień Alicja</cp:lastModifiedBy>
  <cp:revision>123</cp:revision>
  <dcterms:created xsi:type="dcterms:W3CDTF">2018-08-09T11:29:59Z</dcterms:created>
  <dcterms:modified xsi:type="dcterms:W3CDTF">2023-05-31T13:55:31Z</dcterms:modified>
</cp:coreProperties>
</file>