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67" r:id="rId2"/>
    <p:sldId id="376" r:id="rId3"/>
    <p:sldId id="377" r:id="rId4"/>
    <p:sldId id="379" r:id="rId5"/>
    <p:sldId id="378" r:id="rId6"/>
    <p:sldId id="380" r:id="rId7"/>
    <p:sldId id="373" r:id="rId8"/>
    <p:sldId id="374" r:id="rId9"/>
    <p:sldId id="363" r:id="rId10"/>
    <p:sldId id="362" r:id="rId11"/>
    <p:sldId id="372" r:id="rId12"/>
    <p:sldId id="288" r:id="rId13"/>
  </p:sldIdLst>
  <p:sldSz cx="9120188" cy="6840538"/>
  <p:notesSz cx="6858000" cy="9144000"/>
  <p:defaultTextStyle>
    <a:defPPr>
      <a:defRPr lang="pl-PL"/>
    </a:defPPr>
    <a:lvl1pPr marL="0" algn="l" defTabSz="912388" rtl="0" eaLnBrk="1" latinLnBrk="0" hangingPunct="1">
      <a:defRPr sz="1796" kern="1200">
        <a:solidFill>
          <a:schemeClr val="tx1"/>
        </a:solidFill>
        <a:latin typeface="+mn-lt"/>
        <a:ea typeface="+mn-ea"/>
        <a:cs typeface="+mn-cs"/>
      </a:defRPr>
    </a:lvl1pPr>
    <a:lvl2pPr marL="456194" algn="l" defTabSz="912388" rtl="0" eaLnBrk="1" latinLnBrk="0" hangingPunct="1">
      <a:defRPr sz="1796" kern="1200">
        <a:solidFill>
          <a:schemeClr val="tx1"/>
        </a:solidFill>
        <a:latin typeface="+mn-lt"/>
        <a:ea typeface="+mn-ea"/>
        <a:cs typeface="+mn-cs"/>
      </a:defRPr>
    </a:lvl2pPr>
    <a:lvl3pPr marL="912388" algn="l" defTabSz="912388" rtl="0" eaLnBrk="1" latinLnBrk="0" hangingPunct="1">
      <a:defRPr sz="1796" kern="1200">
        <a:solidFill>
          <a:schemeClr val="tx1"/>
        </a:solidFill>
        <a:latin typeface="+mn-lt"/>
        <a:ea typeface="+mn-ea"/>
        <a:cs typeface="+mn-cs"/>
      </a:defRPr>
    </a:lvl3pPr>
    <a:lvl4pPr marL="1368582" algn="l" defTabSz="912388" rtl="0" eaLnBrk="1" latinLnBrk="0" hangingPunct="1">
      <a:defRPr sz="1796" kern="1200">
        <a:solidFill>
          <a:schemeClr val="tx1"/>
        </a:solidFill>
        <a:latin typeface="+mn-lt"/>
        <a:ea typeface="+mn-ea"/>
        <a:cs typeface="+mn-cs"/>
      </a:defRPr>
    </a:lvl4pPr>
    <a:lvl5pPr marL="1824777" algn="l" defTabSz="912388" rtl="0" eaLnBrk="1" latinLnBrk="0" hangingPunct="1">
      <a:defRPr sz="1796" kern="1200">
        <a:solidFill>
          <a:schemeClr val="tx1"/>
        </a:solidFill>
        <a:latin typeface="+mn-lt"/>
        <a:ea typeface="+mn-ea"/>
        <a:cs typeface="+mn-cs"/>
      </a:defRPr>
    </a:lvl5pPr>
    <a:lvl6pPr marL="2280971" algn="l" defTabSz="912388" rtl="0" eaLnBrk="1" latinLnBrk="0" hangingPunct="1">
      <a:defRPr sz="1796" kern="1200">
        <a:solidFill>
          <a:schemeClr val="tx1"/>
        </a:solidFill>
        <a:latin typeface="+mn-lt"/>
        <a:ea typeface="+mn-ea"/>
        <a:cs typeface="+mn-cs"/>
      </a:defRPr>
    </a:lvl6pPr>
    <a:lvl7pPr marL="2737165" algn="l" defTabSz="912388" rtl="0" eaLnBrk="1" latinLnBrk="0" hangingPunct="1">
      <a:defRPr sz="1796" kern="1200">
        <a:solidFill>
          <a:schemeClr val="tx1"/>
        </a:solidFill>
        <a:latin typeface="+mn-lt"/>
        <a:ea typeface="+mn-ea"/>
        <a:cs typeface="+mn-cs"/>
      </a:defRPr>
    </a:lvl7pPr>
    <a:lvl8pPr marL="3193359" algn="l" defTabSz="912388" rtl="0" eaLnBrk="1" latinLnBrk="0" hangingPunct="1">
      <a:defRPr sz="1796" kern="1200">
        <a:solidFill>
          <a:schemeClr val="tx1"/>
        </a:solidFill>
        <a:latin typeface="+mn-lt"/>
        <a:ea typeface="+mn-ea"/>
        <a:cs typeface="+mn-cs"/>
      </a:defRPr>
    </a:lvl8pPr>
    <a:lvl9pPr marL="3649553" algn="l" defTabSz="912388" rtl="0" eaLnBrk="1" latinLnBrk="0" hangingPunct="1">
      <a:defRPr sz="1796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54">
          <p15:clr>
            <a:srgbClr val="A4A3A4"/>
          </p15:clr>
        </p15:guide>
        <p15:guide id="2" pos="287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D22323"/>
    <a:srgbClr val="F582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86" autoAdjust="0"/>
    <p:restoredTop sz="76603" autoAdjust="0"/>
  </p:normalViewPr>
  <p:slideViewPr>
    <p:cSldViewPr snapToGrid="0">
      <p:cViewPr varScale="1">
        <p:scale>
          <a:sx n="86" d="100"/>
          <a:sy n="86" d="100"/>
        </p:scale>
        <p:origin x="-845" y="-91"/>
      </p:cViewPr>
      <p:guideLst>
        <p:guide orient="horz" pos="2154"/>
        <p:guide pos="287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1" d="100"/>
          <a:sy n="71" d="100"/>
        </p:scale>
        <p:origin x="3029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E6A39C-0A82-43DD-A274-7A9FE3EF7164}" type="datetimeFigureOut">
              <a:rPr lang="pl-PL" smtClean="0"/>
              <a:pPr/>
              <a:t>31.05.2023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96335D-27F7-437C-A56D-2F590A8791DB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812406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6335D-27F7-437C-A56D-2F590A8791DB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774787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96335D-27F7-437C-A56D-2F590A8791DB}" type="slidenum">
              <a:rPr lang="pl-PL" smtClean="0"/>
              <a:pPr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097938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96335D-27F7-437C-A56D-2F590A8791DB}" type="slidenum">
              <a:rPr lang="pl-PL" smtClean="0"/>
              <a:pPr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987194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96335D-27F7-437C-A56D-2F590A8791DB}" type="slidenum">
              <a:rPr lang="pl-PL" smtClean="0"/>
              <a:pPr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480028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96335D-27F7-437C-A56D-2F590A8791DB}" type="slidenum">
              <a:rPr lang="pl-PL" smtClean="0"/>
              <a:pPr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304138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96335D-27F7-437C-A56D-2F590A8791DB}" type="slidenum">
              <a:rPr lang="pl-PL" smtClean="0"/>
              <a:pPr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304138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6335D-27F7-437C-A56D-2F590A8791DB}" type="slidenum">
              <a:rPr lang="pl-PL" smtClean="0"/>
              <a:pPr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774787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-z-tł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824" y="521999"/>
            <a:ext cx="8478322" cy="896897"/>
          </a:xfrm>
        </p:spPr>
        <p:txBody>
          <a:bodyPr/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4" name="Prostokąt 3"/>
          <p:cNvSpPr/>
          <p:nvPr userDrawn="1"/>
        </p:nvSpPr>
        <p:spPr>
          <a:xfrm>
            <a:off x="269824" y="1713186"/>
            <a:ext cx="8850364" cy="3899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796"/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655201" y="2666109"/>
            <a:ext cx="5833573" cy="2322477"/>
          </a:xfrm>
        </p:spPr>
        <p:txBody>
          <a:bodyPr/>
          <a:lstStyle>
            <a:lvl1pPr>
              <a:defRPr>
                <a:solidFill>
                  <a:schemeClr val="accent4">
                    <a:lumMod val="75000"/>
                  </a:schemeClr>
                </a:solidFill>
              </a:defRPr>
            </a:lvl1pPr>
            <a:lvl2pPr>
              <a:defRPr>
                <a:solidFill>
                  <a:schemeClr val="accent4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4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4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4">
                    <a:lumMod val="75000"/>
                  </a:schemeClr>
                </a:solidFill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655201" y="1855984"/>
            <a:ext cx="5833573" cy="590438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</a:defRPr>
            </a:lvl1pPr>
            <a:lvl2pPr>
              <a:defRPr>
                <a:solidFill>
                  <a:schemeClr val="accent4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4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4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4">
                    <a:lumMod val="75000"/>
                  </a:schemeClr>
                </a:solidFill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88000" y="6426362"/>
            <a:ext cx="1404442" cy="22309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fld id="{31B4D6F8-D4B1-4E16-8448-CA8AFCB10A8A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37566976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wie-kolum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823" y="522000"/>
            <a:ext cx="8481145" cy="1329332"/>
          </a:xfrm>
        </p:spPr>
        <p:txBody>
          <a:bodyPr/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9823" y="2018808"/>
            <a:ext cx="4196785" cy="3815821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746953" y="2018809"/>
            <a:ext cx="4004016" cy="3815821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88000" y="6426362"/>
            <a:ext cx="1404442" cy="22309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fld id="{31B4D6F8-D4B1-4E16-8448-CA8AFCB10A8A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83198680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88000" y="6426362"/>
            <a:ext cx="1404442" cy="22309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fld id="{31B4D6F8-D4B1-4E16-8448-CA8AFCB10A8A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34496027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+tres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9825" y="1870844"/>
            <a:ext cx="8478321" cy="4067505"/>
          </a:xfrm>
        </p:spPr>
        <p:txBody>
          <a:bodyPr/>
          <a:lstStyle>
            <a:lvl1pPr>
              <a:defRPr sz="2394"/>
            </a:lvl1pPr>
            <a:lvl2pPr>
              <a:defRPr sz="1995"/>
            </a:lvl2pPr>
            <a:lvl3pPr>
              <a:defRPr sz="1596"/>
            </a:lvl3pPr>
            <a:lvl4pPr>
              <a:defRPr sz="1596"/>
            </a:lvl4pPr>
            <a:lvl5pPr>
              <a:defRPr sz="1596"/>
            </a:lvl5pPr>
            <a:lvl6pPr>
              <a:defRPr sz="1596"/>
            </a:lvl6pPr>
            <a:lvl7pPr>
              <a:defRPr sz="1596"/>
            </a:lvl7pPr>
            <a:lvl8pPr>
              <a:defRPr sz="1596"/>
            </a:lvl8pPr>
            <a:lvl9pPr>
              <a:defRPr sz="1596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69824" y="521999"/>
            <a:ext cx="8478322" cy="896897"/>
          </a:xfrm>
        </p:spPr>
        <p:txBody>
          <a:bodyPr/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88000" y="6426362"/>
            <a:ext cx="1404442" cy="22309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fld id="{31B4D6F8-D4B1-4E16-8448-CA8AFCB10A8A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42373416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826" y="521999"/>
            <a:ext cx="8497186" cy="89689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9824" y="1677756"/>
            <a:ext cx="8497187" cy="419752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88000" y="6426362"/>
            <a:ext cx="1404442" cy="22309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fld id="{31B4D6F8-D4B1-4E16-8448-CA8AFCB10A8A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28592164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-tytulowy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83075" y="3876181"/>
            <a:ext cx="4868367" cy="1453946"/>
          </a:xfrm>
        </p:spPr>
        <p:txBody>
          <a:bodyPr wrap="square">
            <a:noAutofit/>
          </a:bodyPr>
          <a:lstStyle>
            <a:lvl1pPr algn="r">
              <a:lnSpc>
                <a:spcPts val="5400"/>
              </a:lnSpc>
              <a:defRPr sz="4400" baseline="0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3017869" y="5740663"/>
            <a:ext cx="5833573" cy="590438"/>
          </a:xfrm>
        </p:spPr>
        <p:txBody>
          <a:bodyPr>
            <a:normAutofit/>
          </a:bodyPr>
          <a:lstStyle>
            <a:lvl1pPr algn="r">
              <a:defRPr sz="2300" b="1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4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4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4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4">
                    <a:lumMod val="75000"/>
                  </a:schemeClr>
                </a:solidFill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2789271732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ajd-tytulowy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 userDrawn="1"/>
        </p:nvSpPr>
        <p:spPr>
          <a:xfrm>
            <a:off x="256733" y="1260134"/>
            <a:ext cx="571762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/>
              <a:t>Thank you for your attention</a:t>
            </a:r>
            <a:endParaRPr lang="pl-PL" sz="3300" b="1" dirty="0"/>
          </a:p>
        </p:txBody>
      </p:sp>
    </p:spTree>
    <p:extLst>
      <p:ext uri="{BB962C8B-B14F-4D97-AF65-F5344CB8AC3E}">
        <p14:creationId xmlns:p14="http://schemas.microsoft.com/office/powerpoint/2010/main" val="2507705194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ajd-tytulowy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7479981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4014" y="2125001"/>
            <a:ext cx="7752160" cy="1466282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68028" y="3876305"/>
            <a:ext cx="6384132" cy="174813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0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8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40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0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60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2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8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456009" y="6340166"/>
            <a:ext cx="2128044" cy="364195"/>
          </a:xfrm>
          <a:prstGeom prst="rect">
            <a:avLst/>
          </a:prstGeom>
        </p:spPr>
        <p:txBody>
          <a:bodyPr lIns="91202" tIns="45601" rIns="91202" bIns="45601"/>
          <a:lstStyle/>
          <a:p>
            <a:fld id="{9767CFF6-780D-4B7B-897B-0C0E2F77DC23}" type="datetimeFigureOut">
              <a:rPr lang="pl-PL" smtClean="0"/>
              <a:pPr/>
              <a:t>31.05.2023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3116064" y="6340166"/>
            <a:ext cx="2888060" cy="364195"/>
          </a:xfrm>
          <a:prstGeom prst="rect">
            <a:avLst/>
          </a:prstGeom>
        </p:spPr>
        <p:txBody>
          <a:bodyPr lIns="91202" tIns="45601" rIns="91202" bIns="45601"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AE4D3-D762-465C-A1D4-1B5AD3A41E8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43589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9824" y="521999"/>
            <a:ext cx="8478322" cy="896897"/>
          </a:xfrm>
          <a:prstGeom prst="rect">
            <a:avLst/>
          </a:prstGeom>
        </p:spPr>
        <p:txBody>
          <a:bodyPr vert="horz" lIns="0" tIns="0" rIns="91440" bIns="45720" rtlCol="0" anchor="t" anchorCtr="0">
            <a:normAutofit/>
          </a:bodyPr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825" y="1656734"/>
            <a:ext cx="8478323" cy="4323651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88000" y="6426362"/>
            <a:ext cx="1404442" cy="22309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fld id="{31B4D6F8-D4B1-4E16-8448-CA8AFCB10A8A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87846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4" r:id="rId2"/>
    <p:sldLayoutId id="2147483666" r:id="rId3"/>
    <p:sldLayoutId id="2147483668" r:id="rId4"/>
    <p:sldLayoutId id="2147483670" r:id="rId5"/>
    <p:sldLayoutId id="2147483672" r:id="rId6"/>
    <p:sldLayoutId id="2147483674" r:id="rId7"/>
    <p:sldLayoutId id="2147483673" r:id="rId8"/>
    <p:sldLayoutId id="2147483675" r:id="rId9"/>
  </p:sldLayoutIdLst>
  <p:transition spd="slow">
    <p:push dir="u"/>
  </p:transition>
  <p:hf hdr="0" dt="0"/>
  <p:txStyles>
    <p:titleStyle>
      <a:lvl1pPr algn="l" defTabSz="912098" rtl="0" eaLnBrk="1" latinLnBrk="0" hangingPunct="1">
        <a:lnSpc>
          <a:spcPct val="80000"/>
        </a:lnSpc>
        <a:spcBef>
          <a:spcPct val="0"/>
        </a:spcBef>
        <a:buNone/>
        <a:defRPr sz="2700" b="1" kern="1200" cap="all" spc="100" baseline="0">
          <a:solidFill>
            <a:srgbClr val="92D050"/>
          </a:solidFill>
          <a:latin typeface="+mj-lt"/>
          <a:ea typeface="+mj-ea"/>
          <a:cs typeface="+mj-cs"/>
        </a:defRPr>
      </a:lvl1pPr>
    </p:titleStyle>
    <p:bodyStyle>
      <a:lvl1pPr marL="91210" indent="-91210" algn="l" defTabSz="912098" rtl="0" eaLnBrk="1" latinLnBrk="0" hangingPunct="1">
        <a:lnSpc>
          <a:spcPct val="90000"/>
        </a:lnSpc>
        <a:spcBef>
          <a:spcPts val="1197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4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1pPr>
      <a:lvl2pPr marL="264508" indent="-136814" algn="l" defTabSz="912098" rtl="0" eaLnBrk="1" latinLnBrk="0" hangingPunct="1">
        <a:lnSpc>
          <a:spcPct val="90000"/>
        </a:lnSpc>
        <a:spcBef>
          <a:spcPts val="200"/>
        </a:spcBef>
        <a:spcAft>
          <a:spcPts val="399"/>
        </a:spcAft>
        <a:buClr>
          <a:schemeClr val="accent1"/>
        </a:buClr>
        <a:buFont typeface="Wingdings" panose="05000000000000000000" pitchFamily="2" charset="2"/>
        <a:buChar char="§"/>
        <a:defRPr sz="1794" b="1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2pPr>
      <a:lvl3pPr marL="446929" indent="-136814" algn="l" defTabSz="912098" rtl="0" eaLnBrk="1" latinLnBrk="0" hangingPunct="1">
        <a:lnSpc>
          <a:spcPct val="90000"/>
        </a:lnSpc>
        <a:spcBef>
          <a:spcPts val="200"/>
        </a:spcBef>
        <a:spcAft>
          <a:spcPts val="399"/>
        </a:spcAft>
        <a:buClr>
          <a:schemeClr val="accent1"/>
        </a:buClr>
        <a:buFont typeface="Wingdings" panose="05000000000000000000" pitchFamily="2" charset="2"/>
        <a:buChar char="§"/>
        <a:defRPr sz="1397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3pPr>
      <a:lvl4pPr marL="592864" indent="-136814" algn="l" defTabSz="912098" rtl="0" eaLnBrk="1" latinLnBrk="0" hangingPunct="1">
        <a:lnSpc>
          <a:spcPct val="90000"/>
        </a:lnSpc>
        <a:spcBef>
          <a:spcPts val="200"/>
        </a:spcBef>
        <a:spcAft>
          <a:spcPts val="399"/>
        </a:spcAft>
        <a:buClr>
          <a:schemeClr val="accent1"/>
        </a:buClr>
        <a:buFont typeface="Wingdings" panose="05000000000000000000" pitchFamily="2" charset="2"/>
        <a:buChar char="§"/>
        <a:defRPr sz="1397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4pPr>
      <a:lvl5pPr marL="775284" indent="-136814" algn="l" defTabSz="912098" rtl="0" eaLnBrk="1" latinLnBrk="0" hangingPunct="1">
        <a:lnSpc>
          <a:spcPct val="90000"/>
        </a:lnSpc>
        <a:spcBef>
          <a:spcPts val="200"/>
        </a:spcBef>
        <a:spcAft>
          <a:spcPts val="399"/>
        </a:spcAft>
        <a:buClr>
          <a:schemeClr val="accent1"/>
        </a:buClr>
        <a:buFont typeface="Wingdings" panose="05000000000000000000" pitchFamily="2" charset="2"/>
        <a:buChar char="§"/>
        <a:defRPr sz="1397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5pPr>
      <a:lvl6pPr marL="912098" indent="-136814" algn="l" defTabSz="912098" rtl="0" eaLnBrk="1" latinLnBrk="0" hangingPunct="1">
        <a:lnSpc>
          <a:spcPct val="90000"/>
        </a:lnSpc>
        <a:spcBef>
          <a:spcPts val="200"/>
        </a:spcBef>
        <a:spcAft>
          <a:spcPts val="399"/>
        </a:spcAft>
        <a:buClr>
          <a:schemeClr val="accent1"/>
        </a:buClr>
        <a:buFont typeface="Wingdings 3" pitchFamily="18" charset="2"/>
        <a:buChar char=""/>
        <a:defRPr sz="1397" kern="1200">
          <a:solidFill>
            <a:schemeClr val="tx1"/>
          </a:solidFill>
          <a:latin typeface="+mn-lt"/>
          <a:ea typeface="+mn-ea"/>
          <a:cs typeface="+mn-cs"/>
        </a:defRPr>
      </a:lvl6pPr>
      <a:lvl7pPr marL="1058034" indent="-136814" algn="l" defTabSz="912098" rtl="0" eaLnBrk="1" latinLnBrk="0" hangingPunct="1">
        <a:lnSpc>
          <a:spcPct val="90000"/>
        </a:lnSpc>
        <a:spcBef>
          <a:spcPts val="200"/>
        </a:spcBef>
        <a:spcAft>
          <a:spcPts val="399"/>
        </a:spcAft>
        <a:buClr>
          <a:schemeClr val="accent1"/>
        </a:buClr>
        <a:buFont typeface="Wingdings 3" pitchFamily="18" charset="2"/>
        <a:buChar char=""/>
        <a:defRPr sz="1397" kern="1200">
          <a:solidFill>
            <a:schemeClr val="tx1"/>
          </a:solidFill>
          <a:latin typeface="+mn-lt"/>
          <a:ea typeface="+mn-ea"/>
          <a:cs typeface="+mn-cs"/>
        </a:defRPr>
      </a:lvl7pPr>
      <a:lvl8pPr marL="1213091" indent="-136814" algn="l" defTabSz="912098" rtl="0" eaLnBrk="1" latinLnBrk="0" hangingPunct="1">
        <a:lnSpc>
          <a:spcPct val="90000"/>
        </a:lnSpc>
        <a:spcBef>
          <a:spcPts val="200"/>
        </a:spcBef>
        <a:spcAft>
          <a:spcPts val="399"/>
        </a:spcAft>
        <a:buClr>
          <a:schemeClr val="accent1"/>
        </a:buClr>
        <a:buFont typeface="Wingdings 3" pitchFamily="18" charset="2"/>
        <a:buChar char=""/>
        <a:defRPr sz="1397" kern="1200">
          <a:solidFill>
            <a:schemeClr val="tx1"/>
          </a:solidFill>
          <a:latin typeface="+mn-lt"/>
          <a:ea typeface="+mn-ea"/>
          <a:cs typeface="+mn-cs"/>
        </a:defRPr>
      </a:lvl8pPr>
      <a:lvl9pPr marL="1359027" indent="-136814" algn="l" defTabSz="912098" rtl="0" eaLnBrk="1" latinLnBrk="0" hangingPunct="1">
        <a:lnSpc>
          <a:spcPct val="90000"/>
        </a:lnSpc>
        <a:spcBef>
          <a:spcPts val="200"/>
        </a:spcBef>
        <a:spcAft>
          <a:spcPts val="399"/>
        </a:spcAft>
        <a:buClr>
          <a:schemeClr val="accent1"/>
        </a:buClr>
        <a:buFont typeface="Wingdings 3" pitchFamily="18" charset="2"/>
        <a:buChar char=""/>
        <a:defRPr sz="139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098" rtl="0" eaLnBrk="1" latinLnBrk="0" hangingPunct="1">
        <a:defRPr sz="1794" kern="1200">
          <a:solidFill>
            <a:schemeClr val="tx1"/>
          </a:solidFill>
          <a:latin typeface="+mn-lt"/>
          <a:ea typeface="+mn-ea"/>
          <a:cs typeface="+mn-cs"/>
        </a:defRPr>
      </a:lvl1pPr>
      <a:lvl2pPr marL="456050" algn="l" defTabSz="912098" rtl="0" eaLnBrk="1" latinLnBrk="0" hangingPunct="1">
        <a:defRPr sz="1794" kern="1200">
          <a:solidFill>
            <a:schemeClr val="tx1"/>
          </a:solidFill>
          <a:latin typeface="+mn-lt"/>
          <a:ea typeface="+mn-ea"/>
          <a:cs typeface="+mn-cs"/>
        </a:defRPr>
      </a:lvl2pPr>
      <a:lvl3pPr marL="912098" algn="l" defTabSz="912098" rtl="0" eaLnBrk="1" latinLnBrk="0" hangingPunct="1">
        <a:defRPr sz="1794" kern="1200">
          <a:solidFill>
            <a:schemeClr val="tx1"/>
          </a:solidFill>
          <a:latin typeface="+mn-lt"/>
          <a:ea typeface="+mn-ea"/>
          <a:cs typeface="+mn-cs"/>
        </a:defRPr>
      </a:lvl3pPr>
      <a:lvl4pPr marL="1368147" algn="l" defTabSz="912098" rtl="0" eaLnBrk="1" latinLnBrk="0" hangingPunct="1">
        <a:defRPr sz="1794" kern="1200">
          <a:solidFill>
            <a:schemeClr val="tx1"/>
          </a:solidFill>
          <a:latin typeface="+mn-lt"/>
          <a:ea typeface="+mn-ea"/>
          <a:cs typeface="+mn-cs"/>
        </a:defRPr>
      </a:lvl4pPr>
      <a:lvl5pPr marL="1824197" algn="l" defTabSz="912098" rtl="0" eaLnBrk="1" latinLnBrk="0" hangingPunct="1">
        <a:defRPr sz="1794" kern="1200">
          <a:solidFill>
            <a:schemeClr val="tx1"/>
          </a:solidFill>
          <a:latin typeface="+mn-lt"/>
          <a:ea typeface="+mn-ea"/>
          <a:cs typeface="+mn-cs"/>
        </a:defRPr>
      </a:lvl5pPr>
      <a:lvl6pPr marL="2280247" algn="l" defTabSz="912098" rtl="0" eaLnBrk="1" latinLnBrk="0" hangingPunct="1">
        <a:defRPr sz="1794" kern="1200">
          <a:solidFill>
            <a:schemeClr val="tx1"/>
          </a:solidFill>
          <a:latin typeface="+mn-lt"/>
          <a:ea typeface="+mn-ea"/>
          <a:cs typeface="+mn-cs"/>
        </a:defRPr>
      </a:lvl6pPr>
      <a:lvl7pPr marL="2736295" algn="l" defTabSz="912098" rtl="0" eaLnBrk="1" latinLnBrk="0" hangingPunct="1">
        <a:defRPr sz="1794" kern="1200">
          <a:solidFill>
            <a:schemeClr val="tx1"/>
          </a:solidFill>
          <a:latin typeface="+mn-lt"/>
          <a:ea typeface="+mn-ea"/>
          <a:cs typeface="+mn-cs"/>
        </a:defRPr>
      </a:lvl7pPr>
      <a:lvl8pPr marL="3192344" algn="l" defTabSz="912098" rtl="0" eaLnBrk="1" latinLnBrk="0" hangingPunct="1">
        <a:defRPr sz="1794" kern="1200">
          <a:solidFill>
            <a:schemeClr val="tx1"/>
          </a:solidFill>
          <a:latin typeface="+mn-lt"/>
          <a:ea typeface="+mn-ea"/>
          <a:cs typeface="+mn-cs"/>
        </a:defRPr>
      </a:lvl8pPr>
      <a:lvl9pPr marL="3648394" algn="l" defTabSz="912098" rtl="0" eaLnBrk="1" latinLnBrk="0" hangingPunct="1">
        <a:defRPr sz="179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1.pn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50.jpeg"/><Relationship Id="rId3" Type="http://schemas.openxmlformats.org/officeDocument/2006/relationships/image" Target="../media/image44.jpeg"/><Relationship Id="rId7" Type="http://schemas.microsoft.com/office/2007/relationships/hdphoto" Target="../media/hdphoto3.wdp"/><Relationship Id="rId12" Type="http://schemas.openxmlformats.org/officeDocument/2006/relationships/image" Target="../media/image49.jpeg"/><Relationship Id="rId17" Type="http://schemas.openxmlformats.org/officeDocument/2006/relationships/image" Target="../media/image52.jpeg"/><Relationship Id="rId2" Type="http://schemas.openxmlformats.org/officeDocument/2006/relationships/image" Target="../media/image43.jpeg"/><Relationship Id="rId16" Type="http://schemas.microsoft.com/office/2007/relationships/hdphoto" Target="../media/hdphoto6.wdp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6.png"/><Relationship Id="rId11" Type="http://schemas.openxmlformats.org/officeDocument/2006/relationships/image" Target="../media/image48.jpeg"/><Relationship Id="rId5" Type="http://schemas.microsoft.com/office/2007/relationships/hdphoto" Target="../media/hdphoto2.wdp"/><Relationship Id="rId15" Type="http://schemas.openxmlformats.org/officeDocument/2006/relationships/image" Target="../media/image51.jpeg"/><Relationship Id="rId10" Type="http://schemas.microsoft.com/office/2007/relationships/hdphoto" Target="../media/hdphoto4.wdp"/><Relationship Id="rId4" Type="http://schemas.openxmlformats.org/officeDocument/2006/relationships/image" Target="../media/image45.png"/><Relationship Id="rId9" Type="http://schemas.openxmlformats.org/officeDocument/2006/relationships/image" Target="../media/image47.jpeg"/><Relationship Id="rId1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xmin.gig.eu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greenjobsproject.eu/" TargetMode="External"/><Relationship Id="rId5" Type="http://schemas.openxmlformats.org/officeDocument/2006/relationships/image" Target="../media/image31.png"/><Relationship Id="rId4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.jpeg"/><Relationship Id="rId5" Type="http://schemas.openxmlformats.org/officeDocument/2006/relationships/image" Target="../media/image10.jfif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.jpe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jpeg"/><Relationship Id="rId7" Type="http://schemas.openxmlformats.org/officeDocument/2006/relationships/image" Target="../media/image23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2.jpeg"/><Relationship Id="rId11" Type="http://schemas.openxmlformats.org/officeDocument/2006/relationships/image" Target="../media/image27.emf"/><Relationship Id="rId5" Type="http://schemas.openxmlformats.org/officeDocument/2006/relationships/image" Target="../media/image8.jpeg"/><Relationship Id="rId10" Type="http://schemas.openxmlformats.org/officeDocument/2006/relationships/image" Target="../media/image26.png"/><Relationship Id="rId4" Type="http://schemas.openxmlformats.org/officeDocument/2006/relationships/image" Target="../media/image21.jpeg"/><Relationship Id="rId9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jfif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1.png"/><Relationship Id="rId5" Type="http://schemas.microsoft.com/office/2007/relationships/hdphoto" Target="../media/hdphoto1.wdp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450574" y="3546216"/>
            <a:ext cx="8415130" cy="982648"/>
          </a:xfrm>
          <a:prstGeom prst="rect">
            <a:avLst/>
          </a:prstGeom>
        </p:spPr>
        <p:txBody>
          <a:bodyPr vert="horz" wrap="square" lIns="0" tIns="0" rIns="91440" bIns="45720" rtlCol="0" anchor="t" anchorCtr="0">
            <a:noAutofit/>
          </a:bodyPr>
          <a:lstStyle>
            <a:lvl1pPr algn="r" defTabSz="912098" rtl="0" eaLnBrk="1" latinLnBrk="0" hangingPunct="1">
              <a:lnSpc>
                <a:spcPts val="5400"/>
              </a:lnSpc>
              <a:spcBef>
                <a:spcPct val="0"/>
              </a:spcBef>
              <a:buNone/>
              <a:defRPr sz="4400" b="1" kern="1200" cap="all" spc="1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2800"/>
              </a:lnSpc>
            </a:pPr>
            <a:r>
              <a:rPr lang="en-US" altLang="en-US" sz="2400" cap="none" dirty="0">
                <a:solidFill>
                  <a:schemeClr val="tx2"/>
                </a:solidFill>
              </a:rPr>
              <a:t>Synergies between different EU-funded projects</a:t>
            </a:r>
            <a:endParaRPr lang="pl-PL" altLang="en-US" sz="2400" cap="none" dirty="0">
              <a:solidFill>
                <a:schemeClr val="tx2"/>
              </a:solidFill>
            </a:endParaRPr>
          </a:p>
          <a:p>
            <a:pPr algn="ctr">
              <a:lnSpc>
                <a:spcPts val="2800"/>
              </a:lnSpc>
            </a:pPr>
            <a:endParaRPr lang="pl-PL" altLang="en-US" sz="2400" cap="none" dirty="0">
              <a:solidFill>
                <a:schemeClr val="tx2"/>
              </a:solidFill>
            </a:endParaRPr>
          </a:p>
          <a:p>
            <a:pPr algn="ctr">
              <a:lnSpc>
                <a:spcPts val="2800"/>
              </a:lnSpc>
            </a:pPr>
            <a:r>
              <a:rPr lang="pl-PL" altLang="en-US" sz="2400" cap="none" dirty="0">
                <a:solidFill>
                  <a:schemeClr val="tx2"/>
                </a:solidFill>
              </a:rPr>
              <a:t>Prezentacja synergii między projektami finansowanymi z funduszy europejskich</a:t>
            </a:r>
            <a:r>
              <a:rPr lang="en-GB" altLang="en-US" sz="2400" cap="none" dirty="0">
                <a:solidFill>
                  <a:schemeClr val="tx2"/>
                </a:solidFill>
              </a:rPr>
              <a:t/>
            </a:r>
            <a:br>
              <a:rPr lang="en-GB" altLang="en-US" sz="2400" cap="none" dirty="0">
                <a:solidFill>
                  <a:schemeClr val="tx2"/>
                </a:solidFill>
              </a:rPr>
            </a:br>
            <a:r>
              <a:rPr lang="fr-BE" altLang="en-US" sz="2400" cap="none" dirty="0"/>
              <a:t/>
            </a:r>
            <a:br>
              <a:rPr lang="fr-BE" altLang="en-US" sz="2400" cap="none" dirty="0"/>
            </a:br>
            <a:endParaRPr lang="en-GB" altLang="en-US" sz="2400" dirty="0"/>
          </a:p>
        </p:txBody>
      </p:sp>
      <p:sp>
        <p:nvSpPr>
          <p:cNvPr id="4" name="TextBox 5"/>
          <p:cNvSpPr txBox="1"/>
          <p:nvPr/>
        </p:nvSpPr>
        <p:spPr>
          <a:xfrm>
            <a:off x="5158960" y="5618372"/>
            <a:ext cx="3850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altLang="en-US" sz="1600" dirty="0">
                <a:solidFill>
                  <a:schemeClr val="tx1">
                    <a:lumMod val="75000"/>
                  </a:schemeClr>
                </a:solidFill>
              </a:rPr>
              <a:t>Dr Mariusz Kruczek, GIG</a:t>
            </a:r>
          </a:p>
          <a:p>
            <a:r>
              <a:rPr lang="pl-PL" sz="1600" dirty="0">
                <a:solidFill>
                  <a:schemeClr val="tx1">
                    <a:lumMod val="75000"/>
                  </a:schemeClr>
                </a:solidFill>
              </a:rPr>
              <a:t>Prof. Pedro </a:t>
            </a:r>
            <a:r>
              <a:rPr lang="pl-PL" sz="1600" dirty="0" err="1">
                <a:solidFill>
                  <a:schemeClr val="tx1">
                    <a:lumMod val="75000"/>
                  </a:schemeClr>
                </a:solidFill>
              </a:rPr>
              <a:t>Riesgo</a:t>
            </a:r>
            <a:r>
              <a:rPr lang="pl-PL" sz="1600" dirty="0">
                <a:solidFill>
                  <a:schemeClr val="tx1">
                    <a:lumMod val="75000"/>
                  </a:schemeClr>
                </a:solidFill>
              </a:rPr>
              <a:t> Fernandez, UNIOVI</a:t>
            </a:r>
            <a:endParaRPr lang="fr-BE" sz="1600" dirty="0">
              <a:solidFill>
                <a:schemeClr val="tx2"/>
              </a:solidFill>
            </a:endParaRP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xmlns="" id="{1AA06CCE-16E8-7CE0-7679-E9D78990CFCA}"/>
              </a:ext>
            </a:extLst>
          </p:cNvPr>
          <p:cNvSpPr txBox="1"/>
          <p:nvPr/>
        </p:nvSpPr>
        <p:spPr>
          <a:xfrm>
            <a:off x="3591517" y="6452760"/>
            <a:ext cx="38504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altLang="en-US" sz="1600" dirty="0">
                <a:solidFill>
                  <a:schemeClr val="tx1">
                    <a:lumMod val="75000"/>
                  </a:schemeClr>
                </a:solidFill>
              </a:rPr>
              <a:t>Libiąż, 2.06.2023</a:t>
            </a:r>
            <a:endParaRPr lang="fr-BE" sz="1600" dirty="0">
              <a:solidFill>
                <a:schemeClr val="tx2"/>
              </a:solidFill>
            </a:endParaRPr>
          </a:p>
        </p:txBody>
      </p:sp>
      <p:grpSp>
        <p:nvGrpSpPr>
          <p:cNvPr id="14" name="Grupo 13">
            <a:extLst>
              <a:ext uri="{FF2B5EF4-FFF2-40B4-BE49-F238E27FC236}">
                <a16:creationId xmlns:a16="http://schemas.microsoft.com/office/drawing/2014/main" xmlns="" id="{8DCE4B62-B2F6-AE32-A61E-F7840F92EEDC}"/>
              </a:ext>
            </a:extLst>
          </p:cNvPr>
          <p:cNvGrpSpPr/>
          <p:nvPr/>
        </p:nvGrpSpPr>
        <p:grpSpPr>
          <a:xfrm>
            <a:off x="102640" y="1554314"/>
            <a:ext cx="2716921" cy="1540076"/>
            <a:chOff x="5908601" y="4076567"/>
            <a:chExt cx="2716921" cy="1540076"/>
          </a:xfrm>
        </p:grpSpPr>
        <p:pic>
          <p:nvPicPr>
            <p:cNvPr id="15" name="Imagen 14" descr="Un dibujo animado&#10;&#10;Descripción generada automáticamente con confianza baja">
              <a:extLst>
                <a:ext uri="{FF2B5EF4-FFF2-40B4-BE49-F238E27FC236}">
                  <a16:creationId xmlns:a16="http://schemas.microsoft.com/office/drawing/2014/main" xmlns="" id="{9292D826-A304-36FF-5E5C-7A83A83BCF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9204" y="4076567"/>
              <a:ext cx="1455713" cy="1139966"/>
            </a:xfrm>
            <a:prstGeom prst="rect">
              <a:avLst/>
            </a:prstGeom>
          </p:spPr>
        </p:pic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xmlns="" id="{C77713AF-0DC9-7992-86B9-840D34E42C98}"/>
                </a:ext>
              </a:extLst>
            </p:cNvPr>
            <p:cNvSpPr txBox="1"/>
            <p:nvPr/>
          </p:nvSpPr>
          <p:spPr>
            <a:xfrm>
              <a:off x="5908601" y="5216533"/>
              <a:ext cx="2716921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/>
              <a:r>
                <a:rPr lang="en-GB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University of Oviedo</a:t>
              </a:r>
            </a:p>
          </p:txBody>
        </p:sp>
      </p:grpSp>
      <p:pic>
        <p:nvPicPr>
          <p:cNvPr id="17" name="Imagen 16">
            <a:extLst>
              <a:ext uri="{FF2B5EF4-FFF2-40B4-BE49-F238E27FC236}">
                <a16:creationId xmlns:a16="http://schemas.microsoft.com/office/drawing/2014/main" xmlns="" id="{BFD47D70-7409-BE17-E117-BAAC17DDB2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023" y="1529593"/>
            <a:ext cx="1098961" cy="1098961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51147835-FC2F-ABDA-D175-BF1390480826}"/>
              </a:ext>
            </a:extLst>
          </p:cNvPr>
          <p:cNvSpPr txBox="1"/>
          <p:nvPr/>
        </p:nvSpPr>
        <p:spPr>
          <a:xfrm>
            <a:off x="3786171" y="1736037"/>
            <a:ext cx="22170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Mining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Energy and </a:t>
            </a: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Materials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Engineering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Oviedo</a:t>
            </a:r>
            <a:endParaRPr lang="en-GB" sz="1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1018007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D0A8D15C-A6A0-6D53-E880-09E8A87C4B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71" y="6308095"/>
            <a:ext cx="2293983" cy="523073"/>
          </a:xfrm>
          <a:prstGeom prst="rect">
            <a:avLst/>
          </a:prstGeom>
        </p:spPr>
      </p:pic>
      <p:pic>
        <p:nvPicPr>
          <p:cNvPr id="2050" name="Picture 2" descr="C:\Users\AWieckol\Desktop\Moje dokumenty\GreenJOBS\Foto\waste\20221108_11310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9" t="29324" r="18008" b="12750"/>
          <a:stretch/>
        </p:blipFill>
        <p:spPr bwMode="auto">
          <a:xfrm>
            <a:off x="384755" y="2009293"/>
            <a:ext cx="1993878" cy="16919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pole tekstowe 4"/>
          <p:cNvSpPr txBox="1"/>
          <p:nvPr/>
        </p:nvSpPr>
        <p:spPr>
          <a:xfrm>
            <a:off x="181173" y="143033"/>
            <a:ext cx="87987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>
                <a:solidFill>
                  <a:schemeClr val="bg1">
                    <a:lumMod val="75000"/>
                  </a:schemeClr>
                </a:solidFill>
              </a:rPr>
              <a:t>MAIN WASTE COMPONENTS FOR PREPARING SOIL SUBSTITUTES </a:t>
            </a:r>
            <a:r>
              <a:rPr lang="en-US" sz="2000" b="1" dirty="0">
                <a:solidFill>
                  <a:schemeClr val="bg1">
                    <a:lumMod val="75000"/>
                  </a:schemeClr>
                </a:solidFill>
              </a:rPr>
              <a:t>FOR LAND REHABILITATION</a:t>
            </a:r>
            <a:r>
              <a:rPr lang="pl-PL" sz="2000" b="1" dirty="0">
                <a:solidFill>
                  <a:schemeClr val="bg1">
                    <a:lumMod val="75000"/>
                  </a:schemeClr>
                </a:solidFill>
              </a:rPr>
              <a:t> OF </a:t>
            </a:r>
            <a:r>
              <a:rPr lang="en-US" sz="2000" b="1" dirty="0">
                <a:solidFill>
                  <a:schemeClr val="bg1">
                    <a:lumMod val="75000"/>
                  </a:schemeClr>
                </a:solidFill>
              </a:rPr>
              <a:t>COAL-MINE AFFECTED AREA</a:t>
            </a:r>
          </a:p>
        </p:txBody>
      </p:sp>
      <p:sp>
        <p:nvSpPr>
          <p:cNvPr id="6" name="Prostokąt 5"/>
          <p:cNvSpPr/>
          <p:nvPr/>
        </p:nvSpPr>
        <p:spPr>
          <a:xfrm>
            <a:off x="141421" y="809351"/>
            <a:ext cx="248054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400" dirty="0"/>
              <a:t>Mix of: </a:t>
            </a:r>
            <a:r>
              <a:rPr lang="pl-PL" sz="1400" dirty="0" err="1"/>
              <a:t>fly</a:t>
            </a:r>
            <a:r>
              <a:rPr lang="pl-PL" sz="1400" dirty="0"/>
              <a:t> </a:t>
            </a:r>
            <a:r>
              <a:rPr lang="pl-PL" sz="1400" dirty="0" err="1"/>
              <a:t>ash+gypsum+slag</a:t>
            </a:r>
            <a:r>
              <a:rPr lang="pl-PL" sz="1400" dirty="0"/>
              <a:t> </a:t>
            </a:r>
          </a:p>
          <a:p>
            <a:pPr algn="ctr"/>
            <a:r>
              <a:rPr lang="pl-PL" sz="1400" dirty="0" err="1"/>
              <a:t>Desulfurization</a:t>
            </a:r>
            <a:r>
              <a:rPr lang="pl-PL" sz="1400" dirty="0"/>
              <a:t> and </a:t>
            </a:r>
            <a:r>
              <a:rPr lang="pl-PL" sz="1400" dirty="0" err="1"/>
              <a:t>combustion</a:t>
            </a:r>
            <a:r>
              <a:rPr lang="pl-PL" sz="1400" dirty="0"/>
              <a:t> </a:t>
            </a:r>
            <a:r>
              <a:rPr lang="pl-PL" sz="1400" dirty="0" err="1"/>
              <a:t>process</a:t>
            </a:r>
            <a:endParaRPr lang="pl-PL" sz="1400" dirty="0"/>
          </a:p>
        </p:txBody>
      </p:sp>
      <p:sp>
        <p:nvSpPr>
          <p:cNvPr id="9" name="Prostokąt 8"/>
          <p:cNvSpPr/>
          <p:nvPr/>
        </p:nvSpPr>
        <p:spPr>
          <a:xfrm>
            <a:off x="808459" y="2586864"/>
            <a:ext cx="1146468" cy="338554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pPr algn="ctr"/>
            <a:r>
              <a:rPr lang="es-ES" sz="1600" b="1" dirty="0"/>
              <a:t>S</a:t>
            </a:r>
            <a:r>
              <a:rPr lang="pl-PL" sz="1600" b="1" dirty="0"/>
              <a:t>tabiliser</a:t>
            </a:r>
            <a:endParaRPr lang="pl-PL" b="1" dirty="0"/>
          </a:p>
        </p:txBody>
      </p:sp>
      <p:pic>
        <p:nvPicPr>
          <p:cNvPr id="2051" name="Picture 3" descr="C:\Users\AWieckol\Desktop\Moje dokumenty\GreenJOBS\Foto\waste\20221108_11305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98" t="18840" r="6230" b="17596"/>
          <a:stretch/>
        </p:blipFill>
        <p:spPr bwMode="auto">
          <a:xfrm>
            <a:off x="3421203" y="1998228"/>
            <a:ext cx="2019479" cy="17030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Prostokąt 12"/>
          <p:cNvSpPr/>
          <p:nvPr/>
        </p:nvSpPr>
        <p:spPr>
          <a:xfrm>
            <a:off x="3623781" y="2586864"/>
            <a:ext cx="1728743" cy="338554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pPr algn="ctr"/>
            <a:r>
              <a:rPr lang="pl-PL" sz="1600" b="1" dirty="0" err="1"/>
              <a:t>Water</a:t>
            </a:r>
            <a:r>
              <a:rPr lang="pl-PL" sz="1600" b="1" dirty="0"/>
              <a:t> </a:t>
            </a:r>
            <a:r>
              <a:rPr lang="pl-PL" sz="1600" b="1" dirty="0" err="1"/>
              <a:t>pool</a:t>
            </a:r>
            <a:r>
              <a:rPr lang="pl-PL" sz="1600" b="1" dirty="0"/>
              <a:t> </a:t>
            </a:r>
            <a:r>
              <a:rPr lang="pl-PL" sz="1600" b="1" dirty="0" err="1"/>
              <a:t>mud</a:t>
            </a:r>
            <a:endParaRPr lang="pl-PL" b="1" dirty="0"/>
          </a:p>
        </p:txBody>
      </p:sp>
      <p:sp>
        <p:nvSpPr>
          <p:cNvPr id="10" name="Prostokąt 9"/>
          <p:cNvSpPr/>
          <p:nvPr/>
        </p:nvSpPr>
        <p:spPr>
          <a:xfrm>
            <a:off x="3522680" y="1139739"/>
            <a:ext cx="18165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1400" dirty="0" err="1"/>
              <a:t>Combustion</a:t>
            </a:r>
            <a:r>
              <a:rPr lang="pl-PL" sz="1400" dirty="0"/>
              <a:t> </a:t>
            </a:r>
            <a:r>
              <a:rPr lang="pl-PL" sz="1400" dirty="0" err="1"/>
              <a:t>process</a:t>
            </a:r>
            <a:endParaRPr lang="pl-PL" sz="1400" dirty="0"/>
          </a:p>
        </p:txBody>
      </p:sp>
      <p:pic>
        <p:nvPicPr>
          <p:cNvPr id="2052" name="Picture 4" descr="C:\Users\AWieckol\Desktop\Moje dokumenty\GreenJOBS\Foto\waste\20221108_11310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5" t="29445" r="23706" b="11876"/>
          <a:stretch/>
        </p:blipFill>
        <p:spPr bwMode="auto">
          <a:xfrm>
            <a:off x="6337001" y="1982249"/>
            <a:ext cx="1998108" cy="17460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Prostokąt 15"/>
          <p:cNvSpPr/>
          <p:nvPr/>
        </p:nvSpPr>
        <p:spPr>
          <a:xfrm>
            <a:off x="6741198" y="2576191"/>
            <a:ext cx="1292340" cy="338554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pPr algn="ctr"/>
            <a:r>
              <a:rPr lang="pl-PL" sz="1600" b="1" dirty="0" err="1"/>
              <a:t>Coal</a:t>
            </a:r>
            <a:r>
              <a:rPr lang="pl-PL" sz="1600" b="1" dirty="0"/>
              <a:t> </a:t>
            </a:r>
            <a:r>
              <a:rPr lang="pl-PL" sz="1600" b="1" dirty="0" err="1"/>
              <a:t>lignite</a:t>
            </a:r>
            <a:endParaRPr lang="pl-PL" sz="1600" b="1" dirty="0"/>
          </a:p>
        </p:txBody>
      </p:sp>
      <p:sp>
        <p:nvSpPr>
          <p:cNvPr id="11" name="Prostokąt 10"/>
          <p:cNvSpPr/>
          <p:nvPr/>
        </p:nvSpPr>
        <p:spPr>
          <a:xfrm>
            <a:off x="5889875" y="1139738"/>
            <a:ext cx="299498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400" dirty="0" err="1"/>
              <a:t>Coal</a:t>
            </a:r>
            <a:r>
              <a:rPr lang="pl-PL" sz="1400" dirty="0"/>
              <a:t> </a:t>
            </a:r>
            <a:r>
              <a:rPr lang="pl-PL" sz="1400" dirty="0" err="1"/>
              <a:t>lignite</a:t>
            </a:r>
            <a:r>
              <a:rPr lang="pl-PL" sz="1400" dirty="0"/>
              <a:t> </a:t>
            </a:r>
            <a:r>
              <a:rPr lang="pl-PL" sz="1400" dirty="0" err="1"/>
              <a:t>extraction</a:t>
            </a:r>
            <a:endParaRPr lang="pl-PL" sz="1400" dirty="0"/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13"/>
          <a:stretch/>
        </p:blipFill>
        <p:spPr bwMode="auto">
          <a:xfrm>
            <a:off x="141420" y="4304336"/>
            <a:ext cx="2710881" cy="1754631"/>
          </a:xfrm>
          <a:prstGeom prst="round2DiagRect">
            <a:avLst>
              <a:gd name="adj1" fmla="val 16667"/>
              <a:gd name="adj2" fmla="val 0"/>
            </a:avLst>
          </a:prstGeom>
          <a:ln w="31750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3" name="Picture 4" descr="C:\Users\AWieckol\Desktop\Moje dokumenty\GreenJOBS\Foto\Velenje\20221019_115422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52"/>
          <a:stretch/>
        </p:blipFill>
        <p:spPr bwMode="auto">
          <a:xfrm>
            <a:off x="3241871" y="4304336"/>
            <a:ext cx="2492565" cy="1711417"/>
          </a:xfrm>
          <a:prstGeom prst="round2DiagRect">
            <a:avLst>
              <a:gd name="adj1" fmla="val 16667"/>
              <a:gd name="adj2" fmla="val 0"/>
            </a:avLst>
          </a:prstGeom>
          <a:ln w="317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Kakšna bo usoda Premogovnika Velenje?-Radio Ognjišče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4" r="13767"/>
          <a:stretch/>
        </p:blipFill>
        <p:spPr bwMode="auto">
          <a:xfrm>
            <a:off x="6146522" y="4248624"/>
            <a:ext cx="2520096" cy="1767129"/>
          </a:xfrm>
          <a:prstGeom prst="round2DiagRect">
            <a:avLst>
              <a:gd name="adj1" fmla="val 16667"/>
              <a:gd name="adj2" fmla="val 0"/>
            </a:avLst>
          </a:prstGeom>
          <a:ln w="317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ostokąt 2"/>
          <p:cNvSpPr/>
          <p:nvPr/>
        </p:nvSpPr>
        <p:spPr>
          <a:xfrm>
            <a:off x="181173" y="1687929"/>
            <a:ext cx="22712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1400" b="1" dirty="0" err="1"/>
              <a:t>Termoelektrarna</a:t>
            </a:r>
            <a:r>
              <a:rPr lang="pl-PL" sz="1400" b="1" dirty="0"/>
              <a:t> </a:t>
            </a:r>
            <a:r>
              <a:rPr lang="pl-PL" sz="1400" b="1" dirty="0" err="1"/>
              <a:t>Šoštanj</a:t>
            </a:r>
            <a:endParaRPr lang="pl-PL" sz="1400" b="1" dirty="0"/>
          </a:p>
        </p:txBody>
      </p:sp>
      <p:sp>
        <p:nvSpPr>
          <p:cNvPr id="26" name="Prostokąt 25"/>
          <p:cNvSpPr/>
          <p:nvPr/>
        </p:nvSpPr>
        <p:spPr>
          <a:xfrm>
            <a:off x="3295310" y="1701760"/>
            <a:ext cx="22712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1400" b="1" dirty="0" err="1"/>
              <a:t>Termoelektrarna</a:t>
            </a:r>
            <a:r>
              <a:rPr lang="pl-PL" sz="1400" b="1" dirty="0"/>
              <a:t> </a:t>
            </a:r>
            <a:r>
              <a:rPr lang="pl-PL" sz="1400" b="1" dirty="0" err="1"/>
              <a:t>Šoštanj</a:t>
            </a:r>
            <a:endParaRPr lang="pl-PL" sz="1400" b="1" dirty="0"/>
          </a:p>
        </p:txBody>
      </p:sp>
      <p:sp>
        <p:nvSpPr>
          <p:cNvPr id="12" name="Prostokąt 11"/>
          <p:cNvSpPr/>
          <p:nvPr/>
        </p:nvSpPr>
        <p:spPr>
          <a:xfrm>
            <a:off x="6084879" y="1660038"/>
            <a:ext cx="25023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1400" b="1" dirty="0" err="1"/>
              <a:t>Premogovnik</a:t>
            </a:r>
            <a:r>
              <a:rPr lang="pl-PL" sz="1400" b="1" dirty="0"/>
              <a:t> </a:t>
            </a:r>
            <a:r>
              <a:rPr lang="pl-PL" sz="1400" b="1" dirty="0" err="1"/>
              <a:t>Velenje</a:t>
            </a:r>
            <a:r>
              <a:rPr lang="pl-PL" sz="1400" b="1" dirty="0"/>
              <a:t> </a:t>
            </a:r>
            <a:r>
              <a:rPr lang="pl-PL" sz="1400" b="1" dirty="0" err="1"/>
              <a:t>Mine</a:t>
            </a:r>
            <a:endParaRPr lang="pl-PL" sz="1400" b="1" dirty="0"/>
          </a:p>
        </p:txBody>
      </p:sp>
      <p:sp>
        <p:nvSpPr>
          <p:cNvPr id="14" name="Strzałka w prawo 13"/>
          <p:cNvSpPr/>
          <p:nvPr/>
        </p:nvSpPr>
        <p:spPr>
          <a:xfrm rot="16200000">
            <a:off x="1097242" y="3750390"/>
            <a:ext cx="568902" cy="410307"/>
          </a:xfrm>
          <a:prstGeom prst="rightArrow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9" name="Strzałka w prawo 28"/>
          <p:cNvSpPr/>
          <p:nvPr/>
        </p:nvSpPr>
        <p:spPr>
          <a:xfrm rot="16200000">
            <a:off x="4203702" y="3750390"/>
            <a:ext cx="568902" cy="410307"/>
          </a:xfrm>
          <a:prstGeom prst="rightArrow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1" name="Strzałka w prawo 30"/>
          <p:cNvSpPr/>
          <p:nvPr/>
        </p:nvSpPr>
        <p:spPr>
          <a:xfrm rot="16200000">
            <a:off x="7122119" y="3731809"/>
            <a:ext cx="568902" cy="410307"/>
          </a:xfrm>
          <a:prstGeom prst="rightArrow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852018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trzałka w lewo 25"/>
          <p:cNvSpPr/>
          <p:nvPr/>
        </p:nvSpPr>
        <p:spPr>
          <a:xfrm>
            <a:off x="4548552" y="4513385"/>
            <a:ext cx="4292211" cy="1670797"/>
          </a:xfrm>
          <a:prstGeom prst="leftArrow">
            <a:avLst>
              <a:gd name="adj1" fmla="val 79469"/>
              <a:gd name="adj2" fmla="val 35266"/>
            </a:avLst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Prostokąt 19"/>
          <p:cNvSpPr/>
          <p:nvPr/>
        </p:nvSpPr>
        <p:spPr>
          <a:xfrm>
            <a:off x="187569" y="914063"/>
            <a:ext cx="4360985" cy="2721197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79801" y="271334"/>
            <a:ext cx="8031009" cy="715149"/>
          </a:xfrm>
        </p:spPr>
        <p:txBody>
          <a:bodyPr>
            <a:normAutofit/>
          </a:bodyPr>
          <a:lstStyle/>
          <a:p>
            <a:pPr algn="ctr"/>
            <a:r>
              <a:rPr lang="pl-PL" dirty="0"/>
              <a:t>TESTING of </a:t>
            </a:r>
            <a:r>
              <a:rPr lang="pl-PL" dirty="0" err="1"/>
              <a:t>soil</a:t>
            </a:r>
            <a:r>
              <a:rPr lang="pl-PL" dirty="0"/>
              <a:t> </a:t>
            </a:r>
            <a:r>
              <a:rPr lang="pl-PL" dirty="0" err="1"/>
              <a:t>substitutes</a:t>
            </a:r>
            <a:r>
              <a:rPr lang="pl-PL" dirty="0"/>
              <a:t>:</a:t>
            </a:r>
            <a:br>
              <a:rPr lang="pl-PL" dirty="0"/>
            </a:br>
            <a:r>
              <a:rPr lang="pl-PL" dirty="0"/>
              <a:t>in </a:t>
            </a:r>
            <a:r>
              <a:rPr lang="pl-PL" dirty="0" err="1"/>
              <a:t>progress</a:t>
            </a:r>
            <a:endParaRPr lang="pl-PL" dirty="0"/>
          </a:p>
        </p:txBody>
      </p:sp>
      <p:pic>
        <p:nvPicPr>
          <p:cNvPr id="6" name="Picture 8" descr="D:\2_Nauka\9_Projekty\2018_RECOVERY\Zdjęcia\20200203_1428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639" y="986483"/>
            <a:ext cx="1973344" cy="1480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D:\2_Nauka\9_Projekty\2018_RECOVERY\Zdjęcia\20200203_1504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069" y="984912"/>
            <a:ext cx="1973344" cy="1480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ole tekstowe 16"/>
          <p:cNvSpPr txBox="1">
            <a:spLocks noChangeArrowheads="1"/>
          </p:cNvSpPr>
          <p:nvPr/>
        </p:nvSpPr>
        <p:spPr bwMode="auto">
          <a:xfrm>
            <a:off x="187568" y="2517138"/>
            <a:ext cx="4302369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pl-PL" sz="1600" dirty="0"/>
              <a:t>Different shares of </a:t>
            </a:r>
            <a:r>
              <a:rPr lang="pl-PL" altLang="pl-PL" sz="1600" dirty="0"/>
              <a:t>waste </a:t>
            </a:r>
            <a:r>
              <a:rPr lang="pl-PL" altLang="pl-PL" sz="1600" dirty="0" err="1"/>
              <a:t>components</a:t>
            </a:r>
            <a:r>
              <a:rPr lang="pl-PL" altLang="pl-PL" sz="1600" dirty="0"/>
              <a:t> </a:t>
            </a:r>
            <a:r>
              <a:rPr lang="en-US" altLang="pl-PL" sz="1600" dirty="0"/>
              <a:t>will allow the </a:t>
            </a:r>
            <a:r>
              <a:rPr lang="en-US" altLang="pl-PL" sz="1600" dirty="0" err="1"/>
              <a:t>prepar</a:t>
            </a:r>
            <a:r>
              <a:rPr lang="pl-PL" altLang="pl-PL" sz="1600" dirty="0" err="1"/>
              <a:t>ation</a:t>
            </a:r>
            <a:r>
              <a:rPr lang="en-US" altLang="pl-PL" sz="1600" dirty="0"/>
              <a:t> of </a:t>
            </a:r>
            <a:r>
              <a:rPr lang="pl-PL" altLang="pl-PL" sz="1600" dirty="0" err="1"/>
              <a:t>artificial</a:t>
            </a:r>
            <a:r>
              <a:rPr lang="pl-PL" altLang="pl-PL" sz="1600" dirty="0"/>
              <a:t> </a:t>
            </a:r>
            <a:r>
              <a:rPr lang="en-US" altLang="pl-PL" sz="1600" dirty="0"/>
              <a:t>soils </a:t>
            </a:r>
            <a:r>
              <a:rPr lang="pl-PL" altLang="pl-PL" sz="1600" dirty="0"/>
              <a:t>for</a:t>
            </a:r>
          </a:p>
          <a:p>
            <a:pPr algn="ctr"/>
            <a:r>
              <a:rPr lang="pl-PL" altLang="pl-PL" sz="1600" b="1" dirty="0">
                <a:solidFill>
                  <a:schemeClr val="bg1">
                    <a:lumMod val="50000"/>
                  </a:schemeClr>
                </a:solidFill>
              </a:rPr>
              <a:t>land </a:t>
            </a:r>
            <a:r>
              <a:rPr lang="pl-PL" altLang="pl-PL" sz="1600" b="1" dirty="0" err="1">
                <a:solidFill>
                  <a:schemeClr val="bg1">
                    <a:lumMod val="50000"/>
                  </a:schemeClr>
                </a:solidFill>
              </a:rPr>
              <a:t>rehabilitation</a:t>
            </a:r>
            <a:r>
              <a:rPr lang="pl-PL" altLang="pl-PL" sz="1600" b="1" dirty="0">
                <a:solidFill>
                  <a:schemeClr val="bg1">
                    <a:lumMod val="50000"/>
                  </a:schemeClr>
                </a:solidFill>
              </a:rPr>
              <a:t> of </a:t>
            </a:r>
            <a:r>
              <a:rPr lang="pl-PL" altLang="pl-PL" sz="1600" b="1" dirty="0" err="1">
                <a:solidFill>
                  <a:schemeClr val="bg1">
                    <a:lumMod val="50000"/>
                  </a:schemeClr>
                </a:solidFill>
              </a:rPr>
              <a:t>coal-mine</a:t>
            </a:r>
            <a:r>
              <a:rPr lang="pl-PL" altLang="pl-PL" sz="16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l-PL" altLang="pl-PL" sz="1600" b="1" dirty="0" err="1">
                <a:solidFill>
                  <a:schemeClr val="bg1">
                    <a:lumMod val="50000"/>
                  </a:schemeClr>
                </a:solidFill>
              </a:rPr>
              <a:t>affected</a:t>
            </a:r>
            <a:r>
              <a:rPr lang="pl-PL" altLang="pl-PL" sz="16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l-PL" altLang="pl-PL" sz="1600" b="1" dirty="0" err="1">
                <a:solidFill>
                  <a:schemeClr val="bg1">
                    <a:lumMod val="50000"/>
                  </a:schemeClr>
                </a:solidFill>
              </a:rPr>
              <a:t>area</a:t>
            </a:r>
            <a:r>
              <a:rPr lang="pl-PL" altLang="pl-PL" sz="1600" b="1" dirty="0">
                <a:solidFill>
                  <a:schemeClr val="bg1">
                    <a:lumMod val="50000"/>
                  </a:schemeClr>
                </a:solidFill>
              </a:rPr>
              <a:t> in </a:t>
            </a:r>
            <a:r>
              <a:rPr lang="pl-PL" altLang="pl-PL" sz="1600" b="1" dirty="0" err="1">
                <a:solidFill>
                  <a:schemeClr val="bg1">
                    <a:lumMod val="50000"/>
                  </a:schemeClr>
                </a:solidFill>
              </a:rPr>
              <a:t>Velenje</a:t>
            </a:r>
            <a:r>
              <a:rPr lang="pl-PL" altLang="pl-PL" sz="1600" b="1" dirty="0">
                <a:solidFill>
                  <a:schemeClr val="bg1">
                    <a:lumMod val="50000"/>
                  </a:schemeClr>
                </a:solidFill>
              </a:rPr>
              <a:t> (</a:t>
            </a:r>
            <a:r>
              <a:rPr lang="pl-PL" altLang="pl-PL" sz="1600" b="1" dirty="0" err="1">
                <a:solidFill>
                  <a:schemeClr val="bg1">
                    <a:lumMod val="50000"/>
                  </a:schemeClr>
                </a:solidFill>
              </a:rPr>
              <a:t>Slovenia</a:t>
            </a:r>
            <a:r>
              <a:rPr lang="pl-PL" altLang="pl-PL" sz="1600" b="1" dirty="0">
                <a:solidFill>
                  <a:schemeClr val="bg1">
                    <a:lumMod val="50000"/>
                  </a:schemeClr>
                </a:solidFill>
              </a:rPr>
              <a:t>)</a:t>
            </a:r>
            <a:endParaRPr lang="en-US" altLang="pl-PL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057"/>
          <a:stretch/>
        </p:blipFill>
        <p:spPr bwMode="auto">
          <a:xfrm>
            <a:off x="5804016" y="984912"/>
            <a:ext cx="2779308" cy="161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4016" y="2650767"/>
            <a:ext cx="2779308" cy="173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Strzałka w lewo 15"/>
          <p:cNvSpPr/>
          <p:nvPr/>
        </p:nvSpPr>
        <p:spPr>
          <a:xfrm rot="10800000">
            <a:off x="4548553" y="2370377"/>
            <a:ext cx="1255462" cy="449546"/>
          </a:xfrm>
          <a:prstGeom prst="lef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Prostokąt 14"/>
          <p:cNvSpPr/>
          <p:nvPr/>
        </p:nvSpPr>
        <p:spPr>
          <a:xfrm>
            <a:off x="4929353" y="4687063"/>
            <a:ext cx="39114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1600" dirty="0"/>
              <a:t>The </a:t>
            </a:r>
            <a:r>
              <a:rPr lang="pl-PL" sz="1600" dirty="0" err="1"/>
              <a:t>physicochemical</a:t>
            </a:r>
            <a:r>
              <a:rPr lang="pl-PL" sz="1600" dirty="0"/>
              <a:t> </a:t>
            </a:r>
            <a:r>
              <a:rPr lang="pl-PL" sz="1600" dirty="0" err="1"/>
              <a:t>analysis</a:t>
            </a:r>
            <a:r>
              <a:rPr lang="pl-PL" sz="1600" dirty="0"/>
              <a:t> and </a:t>
            </a:r>
            <a:r>
              <a:rPr lang="pl-PL" sz="1600" dirty="0" err="1"/>
              <a:t>phytotoxicity</a:t>
            </a:r>
            <a:r>
              <a:rPr lang="pl-PL" sz="1600" dirty="0"/>
              <a:t> tests, in GIG laboratories, </a:t>
            </a:r>
            <a:r>
              <a:rPr lang="pl-PL" sz="1600" dirty="0" err="1"/>
              <a:t>determine</a:t>
            </a:r>
            <a:r>
              <a:rPr lang="pl-PL" sz="1600" dirty="0"/>
              <a:t> </a:t>
            </a:r>
            <a:r>
              <a:rPr lang="en-US" sz="1600" dirty="0"/>
              <a:t>which of the developed soil substrates</a:t>
            </a:r>
            <a:r>
              <a:rPr lang="pl-PL" sz="1600" dirty="0"/>
              <a:t> </a:t>
            </a:r>
            <a:r>
              <a:rPr lang="pl-PL" sz="1600" dirty="0" err="1"/>
              <a:t>have</a:t>
            </a:r>
            <a:r>
              <a:rPr lang="pl-PL" sz="1600" dirty="0"/>
              <a:t> </a:t>
            </a:r>
            <a:r>
              <a:rPr lang="en-US" sz="1600" dirty="0"/>
              <a:t>the best </a:t>
            </a:r>
            <a:r>
              <a:rPr lang="pl-PL" sz="1600" dirty="0"/>
              <a:t>plant </a:t>
            </a:r>
            <a:r>
              <a:rPr lang="pl-PL" sz="1600" dirty="0" err="1"/>
              <a:t>growth</a:t>
            </a:r>
            <a:r>
              <a:rPr lang="pl-PL" sz="1600" dirty="0"/>
              <a:t>-</a:t>
            </a:r>
            <a:r>
              <a:rPr lang="en-US" sz="1600" dirty="0"/>
              <a:t>stimulating properties</a:t>
            </a:r>
            <a:r>
              <a:rPr lang="pl-PL" sz="1600" dirty="0"/>
              <a:t>.</a:t>
            </a:r>
          </a:p>
        </p:txBody>
      </p:sp>
      <p:pic>
        <p:nvPicPr>
          <p:cNvPr id="17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D0A8D15C-A6A0-6D53-E880-09E8A87C4B1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451" y="6279285"/>
            <a:ext cx="2293983" cy="523073"/>
          </a:xfrm>
          <a:prstGeom prst="rect">
            <a:avLst/>
          </a:prstGeom>
        </p:spPr>
      </p:pic>
      <p:sp>
        <p:nvSpPr>
          <p:cNvPr id="21" name="Prostokąt 20"/>
          <p:cNvSpPr/>
          <p:nvPr/>
        </p:nvSpPr>
        <p:spPr>
          <a:xfrm>
            <a:off x="5605193" y="872131"/>
            <a:ext cx="3176954" cy="3641254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4" name="Grupa 3"/>
          <p:cNvGrpSpPr/>
          <p:nvPr/>
        </p:nvGrpSpPr>
        <p:grpSpPr>
          <a:xfrm>
            <a:off x="187569" y="3781622"/>
            <a:ext cx="4360985" cy="2398947"/>
            <a:chOff x="187569" y="3880338"/>
            <a:chExt cx="4360985" cy="2398947"/>
          </a:xfrm>
        </p:grpSpPr>
        <p:sp>
          <p:nvSpPr>
            <p:cNvPr id="24" name="Prostokąt 23"/>
            <p:cNvSpPr/>
            <p:nvPr/>
          </p:nvSpPr>
          <p:spPr>
            <a:xfrm>
              <a:off x="187569" y="3880338"/>
              <a:ext cx="4360985" cy="2398947"/>
            </a:xfrm>
            <a:prstGeom prst="rect">
              <a:avLst/>
            </a:prstGeom>
            <a:solidFill>
              <a:srgbClr val="FFFFFF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25" name="Obraz 24" descr="C:\Users\AWieckol\Documents\GroupWise\20221205_110434.jpg"/>
            <p:cNvPicPr/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250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41" t="26578" r="6313" b="18937"/>
            <a:stretch/>
          </p:blipFill>
          <p:spPr bwMode="auto">
            <a:xfrm>
              <a:off x="1933563" y="5436126"/>
              <a:ext cx="761634" cy="744444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1266" name="Picture 2" descr="C:\Users\AWieckol\Desktop\Moje dokumenty\GreenJOBS\Foto\IMG-1797.jpg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980" b="1"/>
            <a:stretch/>
          </p:blipFill>
          <p:spPr bwMode="auto">
            <a:xfrm>
              <a:off x="1933563" y="3999779"/>
              <a:ext cx="2461743" cy="1348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68" name="Picture 4" descr="C:\Users\AWieckol\Desktop\Moje dokumenty\GreenJOBS\Foto\IMG-1637.jp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30" t="47720" r="22502"/>
            <a:stretch/>
          </p:blipFill>
          <p:spPr bwMode="auto">
            <a:xfrm>
              <a:off x="326717" y="3999779"/>
              <a:ext cx="1565794" cy="10272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Obraz 18" descr="C:\Users\AWieckol\Desktop\Moje dokumenty\GreenJOBS\Foto\waste\20221205_103201.jpg"/>
            <p:cNvPicPr/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48" t="19860" r="7243" b="24065"/>
            <a:stretch/>
          </p:blipFill>
          <p:spPr bwMode="auto">
            <a:xfrm>
              <a:off x="2741124" y="5436127"/>
              <a:ext cx="811552" cy="744444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2" name="Obraz 21" descr="C:\Users\AWieckol\Desktop\Moje dokumenty\GreenJOBS\Foto\waste\20221205_103038.jpg"/>
            <p:cNvPicPr/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63" t="29358" r="2586" b="17907"/>
            <a:stretch/>
          </p:blipFill>
          <p:spPr bwMode="auto">
            <a:xfrm>
              <a:off x="3621592" y="5436127"/>
              <a:ext cx="773714" cy="744442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3" name="Picture 2" descr="Obraz szkło laboratoryjne, butelki, kolby dla eksperymentu w laboratorium.  na wymiar • tło, pusty, odizolowany • REDRO.pl"/>
            <p:cNvPicPr>
              <a:picLocks noChangeAspect="1" noChangeArrowheads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73" t="11883" r="13844" b="6704"/>
            <a:stretch/>
          </p:blipFill>
          <p:spPr bwMode="auto">
            <a:xfrm>
              <a:off x="322639" y="5194030"/>
              <a:ext cx="1569872" cy="9865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542142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2"/>
          <p:cNvSpPr>
            <a:spLocks noGrp="1"/>
          </p:cNvSpPr>
          <p:nvPr>
            <p:ph type="title"/>
          </p:nvPr>
        </p:nvSpPr>
        <p:spPr>
          <a:xfrm>
            <a:off x="248866" y="2886871"/>
            <a:ext cx="8400916" cy="892622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pl-PL" sz="2400" dirty="0" err="1">
                <a:solidFill>
                  <a:schemeClr val="tx1"/>
                </a:solidFill>
              </a:rPr>
              <a:t>Thank</a:t>
            </a:r>
            <a:r>
              <a:rPr lang="pl-PL" sz="2400" dirty="0">
                <a:solidFill>
                  <a:schemeClr val="tx1"/>
                </a:solidFill>
              </a:rPr>
              <a:t> </a:t>
            </a:r>
            <a:r>
              <a:rPr lang="pl-PL" sz="2400" dirty="0" err="1">
                <a:solidFill>
                  <a:schemeClr val="tx1"/>
                </a:solidFill>
              </a:rPr>
              <a:t>you</a:t>
            </a:r>
            <a:r>
              <a:rPr lang="pl-PL" sz="2400" dirty="0">
                <a:solidFill>
                  <a:schemeClr val="tx1"/>
                </a:solidFill>
              </a:rPr>
              <a:t> for </a:t>
            </a:r>
            <a:r>
              <a:rPr lang="pl-PL" sz="2400" dirty="0" err="1">
                <a:solidFill>
                  <a:schemeClr val="tx1"/>
                </a:solidFill>
              </a:rPr>
              <a:t>your</a:t>
            </a:r>
            <a:r>
              <a:rPr lang="pl-PL" sz="2400" dirty="0">
                <a:solidFill>
                  <a:schemeClr val="tx1"/>
                </a:solidFill>
              </a:rPr>
              <a:t> </a:t>
            </a:r>
            <a:r>
              <a:rPr lang="pl-PL" sz="2400" dirty="0" err="1">
                <a:solidFill>
                  <a:schemeClr val="tx1"/>
                </a:solidFill>
              </a:rPr>
              <a:t>attention</a:t>
            </a:r>
            <a:r>
              <a:rPr lang="pl-PL" sz="2400" dirty="0">
                <a:solidFill>
                  <a:schemeClr val="tx1"/>
                </a:solidFill>
              </a:rPr>
              <a:t>!</a:t>
            </a:r>
          </a:p>
        </p:txBody>
      </p:sp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-504258" y="4616189"/>
            <a:ext cx="5925949" cy="6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357" tIns="34178" rIns="68357" bIns="3417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l-PL" altLang="pl-PL" sz="2000" b="1" dirty="0">
                <a:hlinkClick r:id="rId3"/>
              </a:rPr>
              <a:t>www.texmin.gig.eu</a:t>
            </a:r>
            <a:endParaRPr lang="pl-PL" altLang="pl-PL" sz="2000" b="1" dirty="0"/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pl-PL" altLang="pl-PL" sz="1349" b="1" dirty="0"/>
          </a:p>
        </p:txBody>
      </p:sp>
      <p:pic>
        <p:nvPicPr>
          <p:cNvPr id="2" name="Picture 3" descr="D:\_Texmin\Logo\Final\TEXMIN logo.jpg">
            <a:extLst>
              <a:ext uri="{FF2B5EF4-FFF2-40B4-BE49-F238E27FC236}">
                <a16:creationId xmlns:a16="http://schemas.microsoft.com/office/drawing/2014/main" xmlns="" id="{7E5FE82D-D226-B44C-3991-5479EA1F2F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248866" y="3811168"/>
            <a:ext cx="4419702" cy="498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AC2EC80A-55F2-B31B-A58C-F86AEB1DAE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954" y="3680825"/>
            <a:ext cx="3329828" cy="759266"/>
          </a:xfrm>
          <a:prstGeom prst="rect">
            <a:avLst/>
          </a:prstGeom>
        </p:spPr>
      </p:pic>
      <p:sp>
        <p:nvSpPr>
          <p:cNvPr id="4" name="Text Box 14">
            <a:extLst>
              <a:ext uri="{FF2B5EF4-FFF2-40B4-BE49-F238E27FC236}">
                <a16:creationId xmlns:a16="http://schemas.microsoft.com/office/drawing/2014/main" xmlns="" id="{822A4CE2-DE87-5ECB-C162-4ACEA0393E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5343" y="4606573"/>
            <a:ext cx="5925949" cy="1149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357" tIns="34178" rIns="68357" bIns="3417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l-PL" altLang="pl-PL" sz="2000" b="1" dirty="0">
                <a:hlinkClick r:id="rId6"/>
              </a:rPr>
              <a:t>www.greenjobsproject.eu</a:t>
            </a:r>
            <a:endParaRPr lang="pl-PL" altLang="pl-PL" sz="2000" b="1" dirty="0"/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pl-PL" altLang="pl-PL" sz="2000" b="1" dirty="0"/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pl-PL" altLang="pl-PL" sz="1349" b="1" dirty="0"/>
          </a:p>
        </p:txBody>
      </p:sp>
    </p:spTree>
    <p:extLst>
      <p:ext uri="{BB962C8B-B14F-4D97-AF65-F5344CB8AC3E}">
        <p14:creationId xmlns:p14="http://schemas.microsoft.com/office/powerpoint/2010/main" val="3129289134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765" y="519707"/>
            <a:ext cx="6378423" cy="5450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AE4D3-D762-465C-A1D4-1B5AD3A41E86}" type="slidenum">
              <a:rPr lang="pl-PL" smtClean="0"/>
              <a:pPr/>
              <a:t>2</a:t>
            </a:fld>
            <a:endParaRPr lang="pl-PL"/>
          </a:p>
        </p:txBody>
      </p:sp>
      <p:pic>
        <p:nvPicPr>
          <p:cNvPr id="6" name="Picture 5" descr="D:\_Texmin\Logo\Final\TEXMIN napi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422" y="6382251"/>
            <a:ext cx="2050291" cy="309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D:\_Texmin\Logo\Final\TEXMIN logo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119716" y="519707"/>
            <a:ext cx="4419702" cy="498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2" name="Prostokąt 281"/>
          <p:cNvSpPr/>
          <p:nvPr/>
        </p:nvSpPr>
        <p:spPr>
          <a:xfrm>
            <a:off x="49917" y="1298288"/>
            <a:ext cx="46224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400" b="1" dirty="0"/>
              <a:t>The impact of extreme weather events on mining operations</a:t>
            </a:r>
            <a:endParaRPr lang="pl-PL" sz="2400" dirty="0"/>
          </a:p>
        </p:txBody>
      </p:sp>
      <p:pic>
        <p:nvPicPr>
          <p:cNvPr id="2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xmlns="" id="{4FABA3F3-2719-1B9C-3B39-A43D453818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452" y="0"/>
            <a:ext cx="1310653" cy="981608"/>
          </a:xfrm>
          <a:prstGeom prst="rect">
            <a:avLst/>
          </a:prstGeom>
        </p:spPr>
      </p:pic>
      <p:pic>
        <p:nvPicPr>
          <p:cNvPr id="3" name="Picture 4" descr="Inforegio - Download centre for visual elements">
            <a:extLst>
              <a:ext uri="{FF2B5EF4-FFF2-40B4-BE49-F238E27FC236}">
                <a16:creationId xmlns:a16="http://schemas.microsoft.com/office/drawing/2014/main" xmlns="" id="{37AA08FB-2BB4-76F2-F3EE-65C0702EC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7089" y="371668"/>
            <a:ext cx="1963099" cy="412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514F4171-4C75-C306-0B35-BB788E47B4C0}"/>
              </a:ext>
            </a:extLst>
          </p:cNvPr>
          <p:cNvSpPr txBox="1"/>
          <p:nvPr/>
        </p:nvSpPr>
        <p:spPr>
          <a:xfrm>
            <a:off x="119716" y="3723825"/>
            <a:ext cx="257863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altLang="en-US" sz="1800" dirty="0">
                <a:solidFill>
                  <a:schemeClr val="tx1">
                    <a:lumMod val="75000"/>
                  </a:schemeClr>
                </a:solidFill>
              </a:rPr>
              <a:t>Call: </a:t>
            </a:r>
            <a:r>
              <a:rPr lang="fr-BE" altLang="en-US" sz="1800" i="1" dirty="0">
                <a:solidFill>
                  <a:schemeClr val="tx1">
                    <a:lumMod val="75000"/>
                  </a:schemeClr>
                </a:solidFill>
              </a:rPr>
              <a:t>RFCS-20</a:t>
            </a:r>
            <a:r>
              <a:rPr lang="pl-PL" altLang="en-US" sz="1800" i="1" dirty="0">
                <a:solidFill>
                  <a:schemeClr val="tx1">
                    <a:lumMod val="75000"/>
                  </a:schemeClr>
                </a:solidFill>
              </a:rPr>
              <a:t>18</a:t>
            </a:r>
            <a:r>
              <a:rPr lang="fr-BE" altLang="en-US" sz="1800" i="1" dirty="0">
                <a:solidFill>
                  <a:schemeClr val="tx1">
                    <a:lumMod val="75000"/>
                  </a:schemeClr>
                </a:solidFill>
              </a:rPr>
              <a:t/>
            </a:r>
            <a:br>
              <a:rPr lang="fr-BE" altLang="en-US" sz="1800" i="1" dirty="0">
                <a:solidFill>
                  <a:schemeClr val="tx1">
                    <a:lumMod val="75000"/>
                  </a:schemeClr>
                </a:solidFill>
              </a:rPr>
            </a:br>
            <a:r>
              <a:rPr lang="fr-BE" altLang="en-US" sz="1800" dirty="0">
                <a:solidFill>
                  <a:schemeClr val="tx1">
                    <a:lumMod val="75000"/>
                  </a:schemeClr>
                </a:solidFill>
              </a:rPr>
              <a:t>Instrument: </a:t>
            </a:r>
            <a:r>
              <a:rPr lang="fr-BE" altLang="en-US" sz="1800" i="1" dirty="0">
                <a:solidFill>
                  <a:schemeClr val="tx1">
                    <a:lumMod val="75000"/>
                  </a:schemeClr>
                </a:solidFill>
              </a:rPr>
              <a:t>RPJ</a:t>
            </a:r>
            <a:br>
              <a:rPr lang="fr-BE" altLang="en-US" sz="1800" i="1" dirty="0">
                <a:solidFill>
                  <a:schemeClr val="tx1">
                    <a:lumMod val="75000"/>
                  </a:schemeClr>
                </a:solidFill>
              </a:rPr>
            </a:br>
            <a:r>
              <a:rPr lang="fr-BE" altLang="en-US" sz="1800" dirty="0">
                <a:solidFill>
                  <a:schemeClr val="tx1">
                    <a:lumMod val="75000"/>
                  </a:schemeClr>
                </a:solidFill>
              </a:rPr>
              <a:t>Start date: 01/0</a:t>
            </a:r>
            <a:r>
              <a:rPr lang="pl-PL" altLang="en-US" sz="1800" dirty="0">
                <a:solidFill>
                  <a:schemeClr val="tx1">
                    <a:lumMod val="75000"/>
                  </a:schemeClr>
                </a:solidFill>
              </a:rPr>
              <a:t>6</a:t>
            </a:r>
            <a:r>
              <a:rPr lang="fr-BE" altLang="en-US" sz="1800" dirty="0">
                <a:solidFill>
                  <a:schemeClr val="tx1">
                    <a:lumMod val="75000"/>
                  </a:schemeClr>
                </a:solidFill>
              </a:rPr>
              <a:t>/20</a:t>
            </a:r>
            <a:r>
              <a:rPr lang="pl-PL" altLang="en-US" sz="1800" dirty="0">
                <a:solidFill>
                  <a:schemeClr val="tx1">
                    <a:lumMod val="75000"/>
                  </a:schemeClr>
                </a:solidFill>
              </a:rPr>
              <a:t>19</a:t>
            </a:r>
            <a:r>
              <a:rPr lang="fr-BE" altLang="en-US" sz="1800" dirty="0">
                <a:solidFill>
                  <a:schemeClr val="tx1">
                    <a:lumMod val="75000"/>
                  </a:schemeClr>
                </a:solidFill>
              </a:rPr>
              <a:t/>
            </a:r>
            <a:br>
              <a:rPr lang="fr-BE" altLang="en-US" sz="1800" dirty="0">
                <a:solidFill>
                  <a:schemeClr val="tx1">
                    <a:lumMod val="75000"/>
                  </a:schemeClr>
                </a:solidFill>
              </a:rPr>
            </a:br>
            <a:r>
              <a:rPr lang="en-GB" altLang="en-US" sz="1800" dirty="0">
                <a:solidFill>
                  <a:schemeClr val="tx1">
                    <a:lumMod val="75000"/>
                  </a:schemeClr>
                </a:solidFill>
              </a:rPr>
              <a:t>End date: 3</a:t>
            </a:r>
            <a:r>
              <a:rPr lang="pl-PL" altLang="en-US" sz="1800" dirty="0">
                <a:solidFill>
                  <a:schemeClr val="tx1">
                    <a:lumMod val="75000"/>
                  </a:schemeClr>
                </a:solidFill>
              </a:rPr>
              <a:t>1</a:t>
            </a:r>
            <a:r>
              <a:rPr lang="en-GB" altLang="en-US" sz="1800" dirty="0">
                <a:solidFill>
                  <a:schemeClr val="tx1">
                    <a:lumMod val="75000"/>
                  </a:schemeClr>
                </a:solidFill>
              </a:rPr>
              <a:t>/</a:t>
            </a:r>
            <a:r>
              <a:rPr lang="pl-PL" altLang="en-US" sz="1800" dirty="0">
                <a:solidFill>
                  <a:schemeClr val="tx1">
                    <a:lumMod val="75000"/>
                  </a:schemeClr>
                </a:solidFill>
              </a:rPr>
              <a:t>10</a:t>
            </a:r>
            <a:r>
              <a:rPr lang="en-GB" altLang="en-US" sz="1800" dirty="0">
                <a:solidFill>
                  <a:schemeClr val="tx1">
                    <a:lumMod val="75000"/>
                  </a:schemeClr>
                </a:solidFill>
              </a:rPr>
              <a:t>/202</a:t>
            </a:r>
            <a:r>
              <a:rPr lang="pl-PL" altLang="en-US" sz="1800" dirty="0" smtClean="0">
                <a:solidFill>
                  <a:schemeClr val="tx1">
                    <a:lumMod val="75000"/>
                  </a:schemeClr>
                </a:solidFill>
              </a:rPr>
              <a:t>2</a:t>
            </a:r>
          </a:p>
          <a:p>
            <a:r>
              <a:rPr lang="en-GB" altLang="en-US" sz="1800" dirty="0">
                <a:solidFill>
                  <a:srgbClr val="484848">
                    <a:lumMod val="75000"/>
                  </a:srgbClr>
                </a:solidFill>
              </a:rPr>
              <a:t>Budget: </a:t>
            </a:r>
            <a:r>
              <a:rPr lang="pl-PL" altLang="en-US" sz="1800" smtClean="0">
                <a:solidFill>
                  <a:srgbClr val="484848">
                    <a:lumMod val="75000"/>
                  </a:srgbClr>
                </a:solidFill>
              </a:rPr>
              <a:t>3,076,469</a:t>
            </a:r>
            <a:r>
              <a:rPr lang="en-GB" altLang="en-US" sz="1800" smtClean="0">
                <a:solidFill>
                  <a:srgbClr val="484848">
                    <a:lumMod val="75000"/>
                  </a:srgbClr>
                </a:solidFill>
              </a:rPr>
              <a:t> </a:t>
            </a:r>
            <a:r>
              <a:rPr lang="en-GB" altLang="en-US" sz="1800" dirty="0">
                <a:solidFill>
                  <a:srgbClr val="484848">
                    <a:lumMod val="75000"/>
                  </a:srgbClr>
                </a:solidFill>
              </a:rPr>
              <a:t>€</a:t>
            </a:r>
            <a:r>
              <a:rPr lang="en-GB" altLang="en-US" sz="2800" dirty="0">
                <a:solidFill>
                  <a:schemeClr val="tx2"/>
                </a:solidFill>
              </a:rPr>
              <a:t/>
            </a:r>
            <a:br>
              <a:rPr lang="en-GB" altLang="en-US" sz="2800" dirty="0">
                <a:solidFill>
                  <a:schemeClr val="tx2"/>
                </a:solidFill>
              </a:rPr>
            </a:br>
            <a:endParaRPr lang="fr-BE" sz="1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1437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AE4D3-D762-465C-A1D4-1B5AD3A41E86}" type="slidenum">
              <a:rPr lang="pl-PL" smtClean="0"/>
              <a:pPr/>
              <a:t>3</a:t>
            </a:fld>
            <a:endParaRPr lang="pl-PL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08545" y="1033317"/>
            <a:ext cx="3432031" cy="2691190"/>
          </a:xfrm>
          <a:prstGeom prst="rect">
            <a:avLst/>
          </a:prstGeom>
        </p:spPr>
        <p:txBody>
          <a:bodyPr vert="horz" lIns="45720" tIns="45720" rIns="45720" bIns="45720" rtlCol="0">
            <a:normAutofit fontScale="92500"/>
          </a:bodyPr>
          <a:lstStyle>
            <a:lvl1pPr marL="0" indent="0" algn="ctr" defTabSz="912098" rtl="0" eaLnBrk="1" latinLnBrk="0" hangingPunct="1">
              <a:lnSpc>
                <a:spcPct val="90000"/>
              </a:lnSpc>
              <a:spcBef>
                <a:spcPts val="1197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6011" indent="0" algn="ctr" defTabSz="912098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399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794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2023" indent="0" algn="ctr" defTabSz="912098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399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39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68034" indent="0" algn="ctr" defTabSz="912098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399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39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4045" indent="0" algn="ctr" defTabSz="912098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399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39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0056" indent="0" algn="ctr" defTabSz="912098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399"/>
              </a:spcAft>
              <a:buClr>
                <a:schemeClr val="accent1"/>
              </a:buClr>
              <a:buFont typeface="Wingdings 3" pitchFamily="18" charset="2"/>
              <a:buNone/>
              <a:defRPr sz="139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36068" indent="0" algn="ctr" defTabSz="912098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399"/>
              </a:spcAft>
              <a:buClr>
                <a:schemeClr val="accent1"/>
              </a:buClr>
              <a:buFont typeface="Wingdings 3" pitchFamily="18" charset="2"/>
              <a:buNone/>
              <a:defRPr sz="139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192079" indent="0" algn="ctr" defTabSz="912098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399"/>
              </a:spcAft>
              <a:buClr>
                <a:schemeClr val="accent1"/>
              </a:buClr>
              <a:buFont typeface="Wingdings 3" pitchFamily="18" charset="2"/>
              <a:buNone/>
              <a:defRPr sz="139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48090" indent="0" algn="ctr" defTabSz="912098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399"/>
              </a:spcAft>
              <a:buClr>
                <a:schemeClr val="accent1"/>
              </a:buClr>
              <a:buFont typeface="Wingdings 3" pitchFamily="18" charset="2"/>
              <a:buNone/>
              <a:defRPr sz="139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ct val="0"/>
              </a:spcBef>
              <a:buClrTx/>
            </a:pPr>
            <a:r>
              <a:rPr lang="pl-PL" altLang="en-US" dirty="0" err="1">
                <a:solidFill>
                  <a:schemeClr val="tx1"/>
                </a:solidFill>
              </a:rPr>
              <a:t>What</a:t>
            </a:r>
            <a:r>
              <a:rPr lang="pl-PL" altLang="en-US" dirty="0">
                <a:solidFill>
                  <a:schemeClr val="tx1"/>
                </a:solidFill>
              </a:rPr>
              <a:t>: </a:t>
            </a:r>
            <a:r>
              <a:rPr lang="pl-PL" altLang="en-US" b="1" dirty="0">
                <a:solidFill>
                  <a:schemeClr val="tx1"/>
                </a:solidFill>
              </a:rPr>
              <a:t>c</a:t>
            </a:r>
            <a:r>
              <a:rPr lang="en-US" altLang="en-US" b="1" dirty="0" err="1">
                <a:solidFill>
                  <a:schemeClr val="tx1"/>
                </a:solidFill>
              </a:rPr>
              <a:t>limate</a:t>
            </a:r>
            <a:r>
              <a:rPr lang="en-US" altLang="en-US" b="1" dirty="0">
                <a:solidFill>
                  <a:schemeClr val="tx1"/>
                </a:solidFill>
              </a:rPr>
              <a:t> change</a:t>
            </a:r>
            <a:r>
              <a:rPr lang="pl-PL" altLang="en-US" b="1" dirty="0">
                <a:solidFill>
                  <a:schemeClr val="tx1"/>
                </a:solidFill>
              </a:rPr>
              <a:t> &amp; </a:t>
            </a:r>
            <a:r>
              <a:rPr lang="pl-PL" altLang="en-US" b="1" dirty="0" err="1">
                <a:solidFill>
                  <a:schemeClr val="tx1"/>
                </a:solidFill>
              </a:rPr>
              <a:t>extreme</a:t>
            </a:r>
            <a:r>
              <a:rPr lang="pl-PL" altLang="en-US" b="1" dirty="0">
                <a:solidFill>
                  <a:schemeClr val="tx1"/>
                </a:solidFill>
              </a:rPr>
              <a:t> </a:t>
            </a:r>
            <a:r>
              <a:rPr lang="pl-PL" altLang="en-US" b="1" dirty="0" err="1">
                <a:solidFill>
                  <a:schemeClr val="tx1"/>
                </a:solidFill>
              </a:rPr>
              <a:t>weather</a:t>
            </a:r>
            <a:r>
              <a:rPr lang="pl-PL" altLang="en-US" b="1" dirty="0">
                <a:solidFill>
                  <a:schemeClr val="tx1"/>
                </a:solidFill>
              </a:rPr>
              <a:t> </a:t>
            </a:r>
            <a:r>
              <a:rPr lang="pl-PL" altLang="en-US" b="1" dirty="0" err="1">
                <a:solidFill>
                  <a:schemeClr val="tx1"/>
                </a:solidFill>
              </a:rPr>
              <a:t>events</a:t>
            </a:r>
            <a:r>
              <a:rPr lang="en-US" altLang="en-US" b="1" dirty="0">
                <a:solidFill>
                  <a:schemeClr val="tx1"/>
                </a:solidFill>
              </a:rPr>
              <a:t> impacts on mining </a:t>
            </a:r>
            <a:r>
              <a:rPr lang="pl-PL" altLang="en-US" b="1" dirty="0" err="1">
                <a:solidFill>
                  <a:schemeClr val="tx1"/>
                </a:solidFill>
              </a:rPr>
              <a:t>operations</a:t>
            </a:r>
            <a:r>
              <a:rPr lang="pl-PL" altLang="en-US" b="1" dirty="0">
                <a:solidFill>
                  <a:schemeClr val="tx1"/>
                </a:solidFill>
              </a:rPr>
              <a:t> ?</a:t>
            </a:r>
          </a:p>
          <a:p>
            <a:pPr algn="l">
              <a:spcBef>
                <a:spcPct val="0"/>
              </a:spcBef>
              <a:buClrTx/>
            </a:pPr>
            <a:endParaRPr lang="pl-PL" altLang="en-US" dirty="0">
              <a:solidFill>
                <a:schemeClr val="tx1"/>
              </a:solidFill>
            </a:endParaRPr>
          </a:p>
          <a:p>
            <a:pPr algn="l">
              <a:spcBef>
                <a:spcPct val="0"/>
              </a:spcBef>
              <a:buClrTx/>
            </a:pPr>
            <a:r>
              <a:rPr lang="pl-PL" altLang="en-US" dirty="0" err="1">
                <a:solidFill>
                  <a:schemeClr val="tx1"/>
                </a:solidFill>
              </a:rPr>
              <a:t>Who</a:t>
            </a:r>
            <a:r>
              <a:rPr lang="pl-PL" altLang="en-US" dirty="0">
                <a:solidFill>
                  <a:schemeClr val="tx1"/>
                </a:solidFill>
              </a:rPr>
              <a:t>: </a:t>
            </a:r>
            <a:r>
              <a:rPr lang="en-US" altLang="en-US" b="1" dirty="0">
                <a:solidFill>
                  <a:schemeClr val="tx1"/>
                </a:solidFill>
              </a:rPr>
              <a:t>mining companies, mining</a:t>
            </a:r>
            <a:r>
              <a:rPr lang="pl-PL" altLang="en-US" b="1" dirty="0">
                <a:solidFill>
                  <a:schemeClr val="tx1"/>
                </a:solidFill>
              </a:rPr>
              <a:t> </a:t>
            </a:r>
            <a:r>
              <a:rPr lang="en-US" altLang="en-US" b="1" dirty="0">
                <a:solidFill>
                  <a:schemeClr val="tx1"/>
                </a:solidFill>
              </a:rPr>
              <a:t>municipalities and entire regions</a:t>
            </a:r>
            <a:r>
              <a:rPr lang="pl-PL" altLang="en-US" b="1" dirty="0">
                <a:solidFill>
                  <a:schemeClr val="tx1"/>
                </a:solidFill>
              </a:rPr>
              <a:t> ?</a:t>
            </a:r>
            <a:endParaRPr lang="en-GB" b="1" dirty="0">
              <a:solidFill>
                <a:schemeClr val="tx1"/>
              </a:solidFill>
            </a:endParaRPr>
          </a:p>
          <a:p>
            <a:pPr lvl="1">
              <a:spcAft>
                <a:spcPts val="1005"/>
              </a:spcAft>
            </a:pPr>
            <a:endParaRPr lang="en-GB" sz="20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0603" y="219523"/>
            <a:ext cx="7866162" cy="390182"/>
          </a:xfrm>
          <a:prstGeom prst="rect">
            <a:avLst/>
          </a:prstGeom>
        </p:spPr>
        <p:txBody>
          <a:bodyPr vert="horz" lIns="0" tIns="0" rIns="91440" bIns="45720" rtlCol="0" anchor="t" anchorCtr="0">
            <a:normAutofit/>
          </a:bodyPr>
          <a:lstStyle>
            <a:lvl1pPr algn="l" defTabSz="912098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700" b="1" kern="1200" cap="all" spc="100" baseline="0">
                <a:solidFill>
                  <a:srgbClr val="92D05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Problem tackled by </a:t>
            </a:r>
            <a:r>
              <a:rPr lang="pl-PL" dirty="0"/>
              <a:t>TEXMIN </a:t>
            </a:r>
            <a:r>
              <a:rPr lang="pl-PL" dirty="0" err="1"/>
              <a:t>project</a:t>
            </a:r>
            <a:endParaRPr lang="en-GB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36141" y="4402825"/>
            <a:ext cx="6677976" cy="1670413"/>
          </a:xfrm>
          <a:prstGeom prst="rect">
            <a:avLst/>
          </a:prstGeom>
        </p:spPr>
        <p:txBody>
          <a:bodyPr vert="horz" lIns="76608" tIns="38304" rIns="76608" bIns="38304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ClrTx/>
              <a:buNone/>
            </a:pPr>
            <a:r>
              <a:rPr lang="pl-PL" sz="2000" dirty="0"/>
              <a:t>P</a:t>
            </a:r>
            <a:r>
              <a:rPr lang="en-GB" sz="2000" dirty="0" err="1"/>
              <a:t>rovision</a:t>
            </a:r>
            <a:r>
              <a:rPr lang="en-GB" sz="2000" dirty="0"/>
              <a:t> of guidance to stakeholders on gradual and sudden impacts on operating, closed and abandoned coal mines in European regions</a:t>
            </a:r>
            <a:r>
              <a:rPr lang="pl-PL" sz="2000" dirty="0"/>
              <a:t>, by: </a:t>
            </a:r>
          </a:p>
          <a:p>
            <a:pPr marL="750124" indent="-367082">
              <a:lnSpc>
                <a:spcPct val="120000"/>
              </a:lnSpc>
              <a:spcBef>
                <a:spcPct val="0"/>
              </a:spcBef>
              <a:spcAft>
                <a:spcPts val="168"/>
              </a:spcAft>
              <a:buClrTx/>
              <a:buAutoNum type="arabicParenR"/>
            </a:pPr>
            <a:r>
              <a:rPr lang="pl-PL" sz="2000" dirty="0" err="1"/>
              <a:t>Integrated</a:t>
            </a:r>
            <a:r>
              <a:rPr lang="pl-PL" sz="2000" dirty="0"/>
              <a:t> management </a:t>
            </a:r>
            <a:r>
              <a:rPr lang="pl-PL" sz="2000" dirty="0" err="1"/>
              <a:t>tool</a:t>
            </a:r>
            <a:r>
              <a:rPr lang="pl-PL" sz="2000" dirty="0"/>
              <a:t>, </a:t>
            </a:r>
          </a:p>
          <a:p>
            <a:pPr marL="750124" indent="-367082">
              <a:spcBef>
                <a:spcPct val="0"/>
              </a:spcBef>
              <a:spcAft>
                <a:spcPts val="168"/>
              </a:spcAft>
              <a:buClrTx/>
              <a:buAutoNum type="arabicParenR"/>
            </a:pPr>
            <a:r>
              <a:rPr lang="pl-PL" sz="2000" dirty="0"/>
              <a:t>Adaptation </a:t>
            </a:r>
            <a:r>
              <a:rPr lang="pl-PL" sz="2000" dirty="0" err="1"/>
              <a:t>strategies</a:t>
            </a:r>
            <a:r>
              <a:rPr lang="pl-PL" sz="2000" dirty="0"/>
              <a:t> and </a:t>
            </a:r>
            <a:r>
              <a:rPr lang="pl-PL" sz="2000" dirty="0" err="1"/>
              <a:t>measures</a:t>
            </a:r>
            <a:endParaRPr lang="pl-PL" sz="2000" dirty="0"/>
          </a:p>
          <a:p>
            <a:pPr marL="383042" indent="-383042">
              <a:spcBef>
                <a:spcPct val="0"/>
              </a:spcBef>
              <a:buClrTx/>
              <a:buAutoNum type="arabicParenR"/>
            </a:pPr>
            <a:endParaRPr lang="pl-PL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59383" y="3622460"/>
            <a:ext cx="5205076" cy="780365"/>
          </a:xfrm>
          <a:prstGeom prst="rect">
            <a:avLst/>
          </a:prstGeom>
        </p:spPr>
        <p:txBody>
          <a:bodyPr vert="horz" lIns="76608" tIns="38304" rIns="76608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altLang="en-US" sz="2400" b="1" dirty="0"/>
              <a:t>Main objective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xmlns="" id="{D3B2AF8C-8E4B-4FD2-913D-18F9EC50C7F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4459" y="5170125"/>
            <a:ext cx="1866788" cy="1670413"/>
          </a:xfrm>
          <a:prstGeom prst="rect">
            <a:avLst/>
          </a:prstGeom>
        </p:spPr>
      </p:pic>
      <p:pic>
        <p:nvPicPr>
          <p:cNvPr id="12" name="Bild 2" descr="Erdrutsch von Nachterstedt: Geheimnisvolles Grollen vor ...">
            <a:extLst>
              <a:ext uri="{FF2B5EF4-FFF2-40B4-BE49-F238E27FC236}">
                <a16:creationId xmlns:a16="http://schemas.microsoft.com/office/drawing/2014/main" xmlns="" id="{5E0D0D52-CCF6-4074-811A-6AAC54E50664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3400" y="4596748"/>
            <a:ext cx="1866788" cy="1349475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44" t="30889" r="31206" b="18853"/>
          <a:stretch/>
        </p:blipFill>
        <p:spPr bwMode="auto">
          <a:xfrm>
            <a:off x="3673671" y="871813"/>
            <a:ext cx="5336517" cy="3488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 descr="D:\_Texmin\Logo\Final\TEXMIN napi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422" y="6382251"/>
            <a:ext cx="2050291" cy="309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80108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Obraz 18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0111" y="4418411"/>
            <a:ext cx="3035501" cy="2330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AE4D3-D762-465C-A1D4-1B5AD3A41E86}" type="slidenum">
              <a:rPr lang="pl-PL" smtClean="0"/>
              <a:pPr/>
              <a:t>4</a:t>
            </a:fld>
            <a:endParaRPr lang="pl-PL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77387" y="509004"/>
            <a:ext cx="8877042" cy="156412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0" indent="0" algn="ctr" defTabSz="912098" rtl="0" eaLnBrk="1" latinLnBrk="0" hangingPunct="1">
              <a:lnSpc>
                <a:spcPct val="90000"/>
              </a:lnSpc>
              <a:spcBef>
                <a:spcPts val="1197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6011" indent="0" algn="ctr" defTabSz="912098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399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794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2023" indent="0" algn="ctr" defTabSz="912098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399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39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68034" indent="0" algn="ctr" defTabSz="912098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399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39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4045" indent="0" algn="ctr" defTabSz="912098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399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39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0056" indent="0" algn="ctr" defTabSz="912098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399"/>
              </a:spcAft>
              <a:buClr>
                <a:schemeClr val="accent1"/>
              </a:buClr>
              <a:buFont typeface="Wingdings 3" pitchFamily="18" charset="2"/>
              <a:buNone/>
              <a:defRPr sz="139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36068" indent="0" algn="ctr" defTabSz="912098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399"/>
              </a:spcAft>
              <a:buClr>
                <a:schemeClr val="accent1"/>
              </a:buClr>
              <a:buFont typeface="Wingdings 3" pitchFamily="18" charset="2"/>
              <a:buNone/>
              <a:defRPr sz="139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192079" indent="0" algn="ctr" defTabSz="912098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399"/>
              </a:spcAft>
              <a:buClr>
                <a:schemeClr val="accent1"/>
              </a:buClr>
              <a:buFont typeface="Wingdings 3" pitchFamily="18" charset="2"/>
              <a:buNone/>
              <a:defRPr sz="139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48090" indent="0" algn="ctr" defTabSz="912098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399"/>
              </a:spcAft>
              <a:buClr>
                <a:schemeClr val="accent1"/>
              </a:buClr>
              <a:buFont typeface="Wingdings 3" pitchFamily="18" charset="2"/>
              <a:buNone/>
              <a:defRPr sz="139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ClrTx/>
            </a:pPr>
            <a:r>
              <a:rPr lang="pl-PL" b="1" dirty="0">
                <a:solidFill>
                  <a:schemeClr val="tx1"/>
                </a:solidFill>
              </a:rPr>
              <a:t>Pilot </a:t>
            </a:r>
            <a:r>
              <a:rPr lang="pl-PL" b="1" dirty="0" err="1">
                <a:solidFill>
                  <a:schemeClr val="tx1"/>
                </a:solidFill>
              </a:rPr>
              <a:t>installation</a:t>
            </a:r>
            <a:r>
              <a:rPr lang="pl-PL" b="1" dirty="0">
                <a:solidFill>
                  <a:schemeClr val="tx1"/>
                </a:solidFill>
              </a:rPr>
              <a:t>: </a:t>
            </a:r>
          </a:p>
          <a:p>
            <a:pPr>
              <a:spcBef>
                <a:spcPct val="0"/>
              </a:spcBef>
              <a:buClrTx/>
            </a:pPr>
            <a:r>
              <a:rPr lang="pl-PL" sz="1800" b="1" dirty="0">
                <a:solidFill>
                  <a:schemeClr val="tx1"/>
                </a:solidFill>
                <a:latin typeface="tahoma" panose="020B0604030504040204" pitchFamily="34" charset="0"/>
              </a:rPr>
              <a:t>t</a:t>
            </a:r>
            <a:r>
              <a:rPr lang="en-US" sz="1800" b="1" dirty="0">
                <a:solidFill>
                  <a:schemeClr val="tx1"/>
                </a:solidFill>
                <a:latin typeface="tahoma" panose="020B0604030504040204" pitchFamily="34" charset="0"/>
              </a:rPr>
              <a:t>he remedial measures for stabilization of mine spoil dump in situation of extreme weather events occurrence</a:t>
            </a:r>
            <a:r>
              <a:rPr lang="pl-PL" sz="1800" b="1" dirty="0">
                <a:solidFill>
                  <a:schemeClr val="tx1"/>
                </a:solidFill>
                <a:latin typeface="tahoma" panose="020B0604030504040204" pitchFamily="34" charset="0"/>
              </a:rPr>
              <a:t>:</a:t>
            </a:r>
            <a:r>
              <a:rPr lang="en-US" sz="1800" b="1" dirty="0">
                <a:solidFill>
                  <a:schemeClr val="tx1"/>
                </a:solidFill>
                <a:latin typeface="tahoma" panose="020B0604030504040204" pitchFamily="34" charset="0"/>
              </a:rPr>
              <a:t> </a:t>
            </a:r>
            <a:r>
              <a:rPr lang="pl-PL" b="1" dirty="0">
                <a:solidFill>
                  <a:schemeClr val="tx1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installation for slope protection, located at the mine waste dumps of the </a:t>
            </a:r>
            <a:r>
              <a:rPr lang="en-US" sz="2000" dirty="0" err="1">
                <a:solidFill>
                  <a:schemeClr val="tx1"/>
                </a:solidFill>
              </a:rPr>
              <a:t>Janina</a:t>
            </a:r>
            <a:r>
              <a:rPr lang="en-US" sz="2000" dirty="0">
                <a:solidFill>
                  <a:schemeClr val="tx1"/>
                </a:solidFill>
              </a:rPr>
              <a:t> mine site (in </a:t>
            </a:r>
            <a:r>
              <a:rPr lang="en-US" sz="2000" dirty="0" err="1">
                <a:solidFill>
                  <a:schemeClr val="tx1"/>
                </a:solidFill>
              </a:rPr>
              <a:t>Libiąż</a:t>
            </a:r>
            <a:r>
              <a:rPr lang="pl-PL" sz="2000" dirty="0">
                <a:solidFill>
                  <a:schemeClr val="tx1"/>
                </a:solidFill>
              </a:rPr>
              <a:t>, PL</a:t>
            </a:r>
            <a:r>
              <a:rPr lang="en-US" sz="2000" dirty="0">
                <a:solidFill>
                  <a:schemeClr val="tx1"/>
                </a:solidFill>
              </a:rPr>
              <a:t>)</a:t>
            </a:r>
            <a:endParaRPr lang="pl-PL" sz="2000" b="1" dirty="0">
              <a:solidFill>
                <a:schemeClr val="tx1"/>
              </a:solidFill>
            </a:endParaRPr>
          </a:p>
          <a:p>
            <a:pPr lvl="1">
              <a:spcAft>
                <a:spcPts val="1200"/>
              </a:spcAft>
            </a:pPr>
            <a:endParaRPr lang="en-GB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7388" y="91681"/>
            <a:ext cx="11049001" cy="782357"/>
          </a:xfrm>
          <a:prstGeom prst="rect">
            <a:avLst/>
          </a:prstGeom>
        </p:spPr>
        <p:txBody>
          <a:bodyPr vert="horz" lIns="0" tIns="0" rIns="91440" bIns="45720" rtlCol="0" anchor="t" anchorCtr="0">
            <a:normAutofit/>
          </a:bodyPr>
          <a:lstStyle>
            <a:lvl1pPr algn="l" defTabSz="912098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700" b="1" kern="1200" cap="all" spc="100" baseline="0">
                <a:solidFill>
                  <a:srgbClr val="92D05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/>
              <a:t>SYNERGIES BEETWEEN </a:t>
            </a:r>
            <a:r>
              <a:rPr lang="pl-PL" dirty="0" err="1"/>
              <a:t>Projects</a:t>
            </a:r>
            <a:endParaRPr lang="en-GB" dirty="0"/>
          </a:p>
        </p:txBody>
      </p:sp>
      <p:pic>
        <p:nvPicPr>
          <p:cNvPr id="18" name="Picture 5" descr="D:\_Texmin\Logo\Final\TEXMIN napi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422" y="6382251"/>
            <a:ext cx="2050291" cy="309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86" y="1859964"/>
            <a:ext cx="4180953" cy="2575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Obraz 19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74672" y="3239558"/>
            <a:ext cx="2734552" cy="1970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Obraz 20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9224" y="2361827"/>
            <a:ext cx="3177263" cy="372551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xmlns="" id="{08A1E698-C3F1-BC00-0BB1-8A3FA7F9D53D}"/>
              </a:ext>
            </a:extLst>
          </p:cNvPr>
          <p:cNvSpPr txBox="1"/>
          <p:nvPr/>
        </p:nvSpPr>
        <p:spPr>
          <a:xfrm>
            <a:off x="3484440" y="2849993"/>
            <a:ext cx="2151307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numerical model </a:t>
            </a:r>
            <a:endParaRPr lang="pl-PL" b="1" dirty="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xmlns="" id="{E4DC6D92-6487-4ACB-DB2F-EF1927F05870}"/>
              </a:ext>
            </a:extLst>
          </p:cNvPr>
          <p:cNvSpPr txBox="1"/>
          <p:nvPr/>
        </p:nvSpPr>
        <p:spPr>
          <a:xfrm>
            <a:off x="5777166" y="1807131"/>
            <a:ext cx="3333374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Scheme of slope preservation of the mine waste dumps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051744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Obraz 29" descr="Map&#10;&#10;Description automatically generated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972" y="2705732"/>
            <a:ext cx="1938020" cy="26168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AE4D3-D762-465C-A1D4-1B5AD3A41E86}" type="slidenum">
              <a:rPr lang="pl-PL" smtClean="0"/>
              <a:pPr/>
              <a:t>5</a:t>
            </a:fld>
            <a:endParaRPr lang="pl-PL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7388" y="91681"/>
            <a:ext cx="11049001" cy="782357"/>
          </a:xfrm>
          <a:prstGeom prst="rect">
            <a:avLst/>
          </a:prstGeom>
        </p:spPr>
        <p:txBody>
          <a:bodyPr vert="horz" lIns="0" tIns="0" rIns="91440" bIns="45720" rtlCol="0" anchor="t" anchorCtr="0">
            <a:normAutofit/>
          </a:bodyPr>
          <a:lstStyle>
            <a:lvl1pPr algn="l" defTabSz="912098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700" b="1" kern="1200" cap="all" spc="100" baseline="0">
                <a:solidFill>
                  <a:srgbClr val="92D05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/>
              <a:t>SYNERGIES BEETWEEN </a:t>
            </a:r>
            <a:r>
              <a:rPr lang="pl-PL" dirty="0" err="1"/>
              <a:t>Projects</a:t>
            </a:r>
            <a:endParaRPr lang="en-GB" dirty="0"/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xmlns="" id="{3EF8B322-C024-7935-5467-B637FB1674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2810" y="3665155"/>
            <a:ext cx="2747988" cy="196923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xmlns="" id="{B4D66C41-E02B-04A5-4C60-D78A640316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2219" y="5166160"/>
            <a:ext cx="2200276" cy="160161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8" name="Picture 5" descr="D:\_Texmin\Logo\Final\TEXMIN napi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422" y="6382251"/>
            <a:ext cx="2050291" cy="309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Obraz 19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12" y="1051520"/>
            <a:ext cx="2844800" cy="213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Obraz 20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7561" y="427295"/>
            <a:ext cx="2474421" cy="1827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801" y="530315"/>
            <a:ext cx="2900556" cy="2175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xmlns="" id="{0811131D-4E60-620A-3759-04DDF28837B1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8277" y="1749515"/>
            <a:ext cx="2200275" cy="16339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23" name="Strzałka w prawo 22"/>
          <p:cNvSpPr/>
          <p:nvPr/>
        </p:nvSpPr>
        <p:spPr>
          <a:xfrm>
            <a:off x="4304370" y="1341284"/>
            <a:ext cx="743423" cy="7335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4" name="Strzałka w dół 23"/>
          <p:cNvSpPr/>
          <p:nvPr/>
        </p:nvSpPr>
        <p:spPr>
          <a:xfrm>
            <a:off x="6032810" y="2932771"/>
            <a:ext cx="569269" cy="53525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7" name="Strzałka w prawo 26"/>
          <p:cNvSpPr/>
          <p:nvPr/>
        </p:nvSpPr>
        <p:spPr>
          <a:xfrm flipH="1">
            <a:off x="4783873" y="4107544"/>
            <a:ext cx="1115122" cy="7335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8" name="Picture 2" descr="A picture containing shape&#10;&#10;Description automatically generated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6" y="3424866"/>
            <a:ext cx="1640944" cy="17412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Obraz 28"/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72" y="4649772"/>
            <a:ext cx="3225261" cy="1635871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Prostokąt 30"/>
          <p:cNvSpPr/>
          <p:nvPr/>
        </p:nvSpPr>
        <p:spPr>
          <a:xfrm>
            <a:off x="264360" y="3480809"/>
            <a:ext cx="1245854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1600" b="1" dirty="0"/>
              <a:t>4th step </a:t>
            </a:r>
            <a:endParaRPr lang="pl-PL" sz="1600" b="1" dirty="0"/>
          </a:p>
          <a:p>
            <a:r>
              <a:rPr lang="pl-PL" sz="1600" b="1" dirty="0"/>
              <a:t>M</a:t>
            </a:r>
            <a:r>
              <a:rPr lang="en-US" sz="1600" b="1" dirty="0" err="1"/>
              <a:t>onitoring</a:t>
            </a:r>
            <a:endParaRPr lang="pl-PL" sz="1600" dirty="0"/>
          </a:p>
        </p:txBody>
      </p:sp>
      <p:sp>
        <p:nvSpPr>
          <p:cNvPr id="32" name="Prostokąt 31"/>
          <p:cNvSpPr/>
          <p:nvPr/>
        </p:nvSpPr>
        <p:spPr>
          <a:xfrm>
            <a:off x="4042602" y="5697215"/>
            <a:ext cx="2900555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b="1" dirty="0"/>
              <a:t>3rd step</a:t>
            </a:r>
            <a:endParaRPr lang="pl-PL" sz="1600" b="1" dirty="0"/>
          </a:p>
          <a:p>
            <a:r>
              <a:rPr lang="pl-PL" sz="1600" b="1" dirty="0"/>
              <a:t>S</a:t>
            </a:r>
            <a:r>
              <a:rPr lang="en-US" sz="1600" b="1" dirty="0" err="1"/>
              <a:t>trengthening</a:t>
            </a:r>
            <a:r>
              <a:rPr lang="en-US" sz="1600" b="1" dirty="0"/>
              <a:t> the surface</a:t>
            </a:r>
            <a:endParaRPr lang="pl-PL" sz="1600" b="1" dirty="0"/>
          </a:p>
        </p:txBody>
      </p:sp>
      <p:sp>
        <p:nvSpPr>
          <p:cNvPr id="33" name="Prostokąt 32"/>
          <p:cNvSpPr/>
          <p:nvPr/>
        </p:nvSpPr>
        <p:spPr>
          <a:xfrm>
            <a:off x="6317444" y="374677"/>
            <a:ext cx="2802743" cy="107721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b="1" dirty="0"/>
              <a:t>2</a:t>
            </a:r>
            <a:r>
              <a:rPr lang="en-US" sz="1600" b="1" baseline="30000" dirty="0"/>
              <a:t>nd</a:t>
            </a:r>
            <a:r>
              <a:rPr lang="en-US" sz="1600" b="1" dirty="0"/>
              <a:t> step</a:t>
            </a:r>
            <a:r>
              <a:rPr lang="pl-PL" sz="1600" b="1" dirty="0"/>
              <a:t> </a:t>
            </a:r>
          </a:p>
          <a:p>
            <a:r>
              <a:rPr lang="en-US" sz="1600" b="1" dirty="0"/>
              <a:t>Conducted facing consisting of anti-erosion protection and steel mesh</a:t>
            </a:r>
            <a:endParaRPr lang="pl-PL" sz="1600" dirty="0"/>
          </a:p>
        </p:txBody>
      </p:sp>
      <p:sp>
        <p:nvSpPr>
          <p:cNvPr id="34" name="Prostokąt 33"/>
          <p:cNvSpPr/>
          <p:nvPr/>
        </p:nvSpPr>
        <p:spPr>
          <a:xfrm>
            <a:off x="561726" y="530315"/>
            <a:ext cx="1018227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pl-PL" sz="1600" b="1" dirty="0"/>
              <a:t>1st</a:t>
            </a:r>
            <a:r>
              <a:rPr lang="en-US" sz="1600" b="1" dirty="0"/>
              <a:t> step </a:t>
            </a:r>
            <a:endParaRPr lang="pl-PL" sz="1600" b="1" dirty="0"/>
          </a:p>
          <a:p>
            <a:r>
              <a:rPr lang="pl-PL" sz="1600" b="1" dirty="0"/>
              <a:t>N</a:t>
            </a:r>
            <a:r>
              <a:rPr lang="en-US" sz="1600" b="1" dirty="0"/>
              <a:t>ailing</a:t>
            </a:r>
            <a:endParaRPr lang="pl-PL" sz="1600" dirty="0"/>
          </a:p>
        </p:txBody>
      </p:sp>
    </p:spTree>
    <p:extLst>
      <p:ext uri="{BB962C8B-B14F-4D97-AF65-F5344CB8AC3E}">
        <p14:creationId xmlns:p14="http://schemas.microsoft.com/office/powerpoint/2010/main" val="27106346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xmlns="" id="{9E6284CA-8885-C014-4040-8E4253890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AE4D3-D762-465C-A1D4-1B5AD3A41E86}" type="slidenum">
              <a:rPr lang="pl-PL" smtClean="0"/>
              <a:pPr/>
              <a:t>6</a:t>
            </a:fld>
            <a:endParaRPr lang="pl-PL"/>
          </a:p>
        </p:txBody>
      </p:sp>
      <p:pic>
        <p:nvPicPr>
          <p:cNvPr id="23" name="Obraz 22">
            <a:extLst>
              <a:ext uri="{FF2B5EF4-FFF2-40B4-BE49-F238E27FC236}">
                <a16:creationId xmlns:a16="http://schemas.microsoft.com/office/drawing/2014/main" xmlns="" id="{82A67889-EA80-33D7-26C5-A17FAB2C87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369" t="20216" r="9069" b="16657"/>
          <a:stretch/>
        </p:blipFill>
        <p:spPr>
          <a:xfrm>
            <a:off x="77388" y="575469"/>
            <a:ext cx="8760709" cy="4673600"/>
          </a:xfrm>
          <a:prstGeom prst="rect">
            <a:avLst/>
          </a:prstGeom>
        </p:spPr>
      </p:pic>
      <p:pic>
        <p:nvPicPr>
          <p:cNvPr id="24" name="Picture 5" descr="D:\_Texmin\Logo\Final\TEXMIN napis.jpg">
            <a:extLst>
              <a:ext uri="{FF2B5EF4-FFF2-40B4-BE49-F238E27FC236}">
                <a16:creationId xmlns:a16="http://schemas.microsoft.com/office/drawing/2014/main" xmlns="" id="{6CBCF5F0-4171-78B9-A328-259B82061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422" y="6382251"/>
            <a:ext cx="2050291" cy="309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xmlns="" id="{3E14866F-F352-C98D-81D0-C63EB1F23DAF}"/>
              </a:ext>
            </a:extLst>
          </p:cNvPr>
          <p:cNvSpPr txBox="1">
            <a:spLocks/>
          </p:cNvSpPr>
          <p:nvPr/>
        </p:nvSpPr>
        <p:spPr>
          <a:xfrm>
            <a:off x="77388" y="91681"/>
            <a:ext cx="11049001" cy="782357"/>
          </a:xfrm>
          <a:prstGeom prst="rect">
            <a:avLst/>
          </a:prstGeom>
        </p:spPr>
        <p:txBody>
          <a:bodyPr vert="horz" lIns="0" tIns="0" rIns="91440" bIns="45720" rtlCol="0" anchor="t" anchorCtr="0">
            <a:normAutofit/>
          </a:bodyPr>
          <a:lstStyle>
            <a:lvl1pPr algn="l" defTabSz="912098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700" b="1" kern="1200" cap="all" spc="100" baseline="0">
                <a:solidFill>
                  <a:srgbClr val="92D05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/>
              <a:t>RESULTS</a:t>
            </a:r>
            <a:endParaRPr lang="en-GB" dirty="0"/>
          </a:p>
        </p:txBody>
      </p:sp>
      <p:pic>
        <p:nvPicPr>
          <p:cNvPr id="26" name="Obraz 25">
            <a:extLst>
              <a:ext uri="{FF2B5EF4-FFF2-40B4-BE49-F238E27FC236}">
                <a16:creationId xmlns:a16="http://schemas.microsoft.com/office/drawing/2014/main" xmlns="" id="{82337D5F-29E3-4FC2-9383-B66BE82D04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170" y="4641601"/>
            <a:ext cx="1409377" cy="2007852"/>
          </a:xfrm>
          <a:prstGeom prst="rect">
            <a:avLst/>
          </a:prstGeom>
        </p:spPr>
      </p:pic>
      <p:pic>
        <p:nvPicPr>
          <p:cNvPr id="27" name="Obraz 26">
            <a:extLst>
              <a:ext uri="{FF2B5EF4-FFF2-40B4-BE49-F238E27FC236}">
                <a16:creationId xmlns:a16="http://schemas.microsoft.com/office/drawing/2014/main" xmlns="" id="{B49F5302-E5EF-9861-220D-C5F23CF00CE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321" t="9516" r="37222" b="4258"/>
          <a:stretch/>
        </p:blipFill>
        <p:spPr>
          <a:xfrm>
            <a:off x="6716008" y="3420268"/>
            <a:ext cx="2404180" cy="342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2942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>
          <a:xfrm>
            <a:off x="288000" y="6426361"/>
            <a:ext cx="1404442" cy="223092"/>
          </a:xfrm>
        </p:spPr>
        <p:txBody>
          <a:bodyPr/>
          <a:lstStyle/>
          <a:p>
            <a:pPr>
              <a:defRPr/>
            </a:pPr>
            <a:fld id="{D50704AB-23F0-4BC7-8BAB-079194295CE3}" type="slidenum">
              <a:rPr lang="pl-PL" altLang="pl-PL" smtClean="0">
                <a:solidFill>
                  <a:srgbClr val="000000"/>
                </a:solidFill>
              </a:rPr>
              <a:pPr>
                <a:defRPr/>
              </a:pPr>
              <a:t>7</a:t>
            </a:fld>
            <a:endParaRPr lang="pl-PL" altLang="pl-PL" dirty="0">
              <a:solidFill>
                <a:srgbClr val="000000"/>
              </a:solidFill>
            </a:endParaRPr>
          </a:p>
        </p:txBody>
      </p:sp>
      <p:pic>
        <p:nvPicPr>
          <p:cNvPr id="11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D0A8D15C-A6A0-6D53-E880-09E8A87C4B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41" y="6279285"/>
            <a:ext cx="2293983" cy="523073"/>
          </a:xfrm>
          <a:prstGeom prst="rect">
            <a:avLst/>
          </a:prstGeom>
        </p:spPr>
      </p:pic>
      <p:pic>
        <p:nvPicPr>
          <p:cNvPr id="3" name="Picture 2" descr="C:\Users\AWieckol\Desktop\Moje dokumenty\GreenJOBS\logo projektu GreenJobs.jpg">
            <a:extLst>
              <a:ext uri="{FF2B5EF4-FFF2-40B4-BE49-F238E27FC236}">
                <a16:creationId xmlns:a16="http://schemas.microsoft.com/office/drawing/2014/main" xmlns="" id="{3A5D14C5-7DDC-14B7-3DAB-16E42EEFA3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097"/>
          <a:stretch/>
        </p:blipFill>
        <p:spPr bwMode="auto">
          <a:xfrm>
            <a:off x="184005" y="152529"/>
            <a:ext cx="4606395" cy="1095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A3D96C7-3749-DC35-6251-D5014184FCD5}"/>
              </a:ext>
            </a:extLst>
          </p:cNvPr>
          <p:cNvSpPr txBox="1"/>
          <p:nvPr/>
        </p:nvSpPr>
        <p:spPr>
          <a:xfrm>
            <a:off x="166769" y="1245177"/>
            <a:ext cx="878664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cap="none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Leveraging the competitive advantages of</a:t>
            </a:r>
            <a:r>
              <a:rPr lang="pl-PL" sz="2800" cap="none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pl-PL" sz="2800" cap="none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cap="none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end-of-life underground coal mines to </a:t>
            </a:r>
            <a:r>
              <a:rPr lang="en-US" sz="2800" cap="none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maximise</a:t>
            </a:r>
            <a:r>
              <a:rPr lang="en-US" sz="2800" cap="none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 creation of green and quality jobs </a:t>
            </a:r>
            <a:endParaRPr lang="en-GB" sz="2400" dirty="0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D84001AA-6DC0-CF1D-A764-467D3FE57D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509" y="2598597"/>
            <a:ext cx="5829470" cy="3607150"/>
          </a:xfrm>
          <a:prstGeom prst="rect">
            <a:avLst/>
          </a:prstGeom>
        </p:spPr>
      </p:pic>
      <p:pic>
        <p:nvPicPr>
          <p:cNvPr id="4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xmlns="" id="{A7D5F17A-42A3-5293-9269-5DEA62367AF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452" y="0"/>
            <a:ext cx="1310653" cy="981608"/>
          </a:xfrm>
          <a:prstGeom prst="rect">
            <a:avLst/>
          </a:prstGeom>
        </p:spPr>
      </p:pic>
      <p:pic>
        <p:nvPicPr>
          <p:cNvPr id="5" name="Picture 4" descr="Inforegio - Download centre for visual elements">
            <a:extLst>
              <a:ext uri="{FF2B5EF4-FFF2-40B4-BE49-F238E27FC236}">
                <a16:creationId xmlns:a16="http://schemas.microsoft.com/office/drawing/2014/main" xmlns="" id="{A5ED816E-F9BB-32B6-1DF1-11538D8C4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7089" y="371668"/>
            <a:ext cx="1963099" cy="412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F4F15C64-AFCD-334E-1468-FC39AF50A081}"/>
              </a:ext>
            </a:extLst>
          </p:cNvPr>
          <p:cNvSpPr txBox="1"/>
          <p:nvPr/>
        </p:nvSpPr>
        <p:spPr>
          <a:xfrm>
            <a:off x="6374778" y="4224790"/>
            <a:ext cx="257863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altLang="en-US" sz="1800" dirty="0">
                <a:solidFill>
                  <a:schemeClr val="tx1">
                    <a:lumMod val="75000"/>
                  </a:schemeClr>
                </a:solidFill>
              </a:rPr>
              <a:t>Call: </a:t>
            </a:r>
            <a:r>
              <a:rPr lang="fr-BE" altLang="en-US" sz="1800" i="1" dirty="0">
                <a:solidFill>
                  <a:schemeClr val="tx1">
                    <a:lumMod val="75000"/>
                  </a:schemeClr>
                </a:solidFill>
              </a:rPr>
              <a:t>RFCS-20</a:t>
            </a:r>
            <a:r>
              <a:rPr lang="pl-PL" altLang="en-US" sz="1800" i="1" dirty="0">
                <a:solidFill>
                  <a:schemeClr val="tx1">
                    <a:lumMod val="75000"/>
                  </a:schemeClr>
                </a:solidFill>
              </a:rPr>
              <a:t>21</a:t>
            </a:r>
            <a:r>
              <a:rPr lang="fr-BE" altLang="en-US" sz="1800" i="1" dirty="0">
                <a:solidFill>
                  <a:schemeClr val="tx1">
                    <a:lumMod val="75000"/>
                  </a:schemeClr>
                </a:solidFill>
              </a:rPr>
              <a:t/>
            </a:r>
            <a:br>
              <a:rPr lang="fr-BE" altLang="en-US" sz="1800" i="1" dirty="0">
                <a:solidFill>
                  <a:schemeClr val="tx1">
                    <a:lumMod val="75000"/>
                  </a:schemeClr>
                </a:solidFill>
              </a:rPr>
            </a:br>
            <a:r>
              <a:rPr lang="fr-BE" altLang="en-US" sz="1800" dirty="0">
                <a:solidFill>
                  <a:schemeClr val="tx1">
                    <a:lumMod val="75000"/>
                  </a:schemeClr>
                </a:solidFill>
              </a:rPr>
              <a:t>Instrument: </a:t>
            </a:r>
            <a:r>
              <a:rPr lang="fr-BE" altLang="en-US" sz="1800" i="1" dirty="0">
                <a:solidFill>
                  <a:schemeClr val="tx1">
                    <a:lumMod val="75000"/>
                  </a:schemeClr>
                </a:solidFill>
              </a:rPr>
              <a:t>RPJ</a:t>
            </a:r>
            <a:br>
              <a:rPr lang="fr-BE" altLang="en-US" sz="1800" i="1" dirty="0">
                <a:solidFill>
                  <a:schemeClr val="tx1">
                    <a:lumMod val="75000"/>
                  </a:schemeClr>
                </a:solidFill>
              </a:rPr>
            </a:br>
            <a:r>
              <a:rPr lang="fr-BE" altLang="en-US" sz="1800" dirty="0">
                <a:solidFill>
                  <a:schemeClr val="tx1">
                    <a:lumMod val="75000"/>
                  </a:schemeClr>
                </a:solidFill>
              </a:rPr>
              <a:t>Start date: 01/07/20</a:t>
            </a:r>
            <a:r>
              <a:rPr lang="pl-PL" altLang="en-US" sz="1800" dirty="0">
                <a:solidFill>
                  <a:schemeClr val="tx1">
                    <a:lumMod val="75000"/>
                  </a:schemeClr>
                </a:solidFill>
              </a:rPr>
              <a:t>22</a:t>
            </a:r>
            <a:r>
              <a:rPr lang="fr-BE" altLang="en-US" sz="1800" dirty="0">
                <a:solidFill>
                  <a:schemeClr val="tx1">
                    <a:lumMod val="75000"/>
                  </a:schemeClr>
                </a:solidFill>
              </a:rPr>
              <a:t/>
            </a:r>
            <a:br>
              <a:rPr lang="fr-BE" altLang="en-US" sz="1800" dirty="0">
                <a:solidFill>
                  <a:schemeClr val="tx1">
                    <a:lumMod val="75000"/>
                  </a:schemeClr>
                </a:solidFill>
              </a:rPr>
            </a:br>
            <a:r>
              <a:rPr lang="en-GB" altLang="en-US" sz="1800" dirty="0">
                <a:solidFill>
                  <a:schemeClr val="tx1">
                    <a:lumMod val="75000"/>
                  </a:schemeClr>
                </a:solidFill>
              </a:rPr>
              <a:t>End date: 3</a:t>
            </a:r>
            <a:r>
              <a:rPr lang="pl-PL" altLang="en-US" sz="1800" dirty="0">
                <a:solidFill>
                  <a:schemeClr val="tx1">
                    <a:lumMod val="75000"/>
                  </a:schemeClr>
                </a:solidFill>
              </a:rPr>
              <a:t>1</a:t>
            </a:r>
            <a:r>
              <a:rPr lang="en-GB" altLang="en-US" sz="1800" dirty="0">
                <a:solidFill>
                  <a:schemeClr val="tx1">
                    <a:lumMod val="75000"/>
                  </a:schemeClr>
                </a:solidFill>
              </a:rPr>
              <a:t>/</a:t>
            </a:r>
            <a:r>
              <a:rPr lang="pl-PL" altLang="en-US" sz="1800" dirty="0">
                <a:solidFill>
                  <a:schemeClr val="tx1">
                    <a:lumMod val="75000"/>
                  </a:schemeClr>
                </a:solidFill>
              </a:rPr>
              <a:t>12</a:t>
            </a:r>
            <a:r>
              <a:rPr lang="en-GB" altLang="en-US" sz="1800" dirty="0">
                <a:solidFill>
                  <a:schemeClr val="tx1">
                    <a:lumMod val="75000"/>
                  </a:schemeClr>
                </a:solidFill>
              </a:rPr>
              <a:t>/202</a:t>
            </a:r>
            <a:r>
              <a:rPr lang="pl-PL" altLang="en-US" sz="1800" dirty="0">
                <a:solidFill>
                  <a:schemeClr val="tx1">
                    <a:lumMod val="75000"/>
                  </a:schemeClr>
                </a:solidFill>
              </a:rPr>
              <a:t>5</a:t>
            </a:r>
            <a:endParaRPr lang="en-GB" altLang="en-US" sz="1800" dirty="0">
              <a:solidFill>
                <a:schemeClr val="tx1">
                  <a:lumMod val="75000"/>
                </a:schemeClr>
              </a:solidFill>
            </a:endParaRPr>
          </a:p>
          <a:p>
            <a:r>
              <a:rPr lang="en-GB" altLang="en-US" sz="1800" dirty="0">
                <a:solidFill>
                  <a:schemeClr val="tx1">
                    <a:lumMod val="75000"/>
                  </a:schemeClr>
                </a:solidFill>
              </a:rPr>
              <a:t>Budget: 2</a:t>
            </a:r>
            <a:r>
              <a:rPr lang="pl-PL" altLang="en-US" sz="1800" dirty="0">
                <a:solidFill>
                  <a:schemeClr val="tx1">
                    <a:lumMod val="75000"/>
                  </a:schemeClr>
                </a:solidFill>
              </a:rPr>
              <a:t>,</a:t>
            </a:r>
            <a:r>
              <a:rPr lang="en-GB" altLang="en-US" sz="1800" dirty="0">
                <a:solidFill>
                  <a:schemeClr val="tx1">
                    <a:lumMod val="75000"/>
                  </a:schemeClr>
                </a:solidFill>
              </a:rPr>
              <a:t>202</a:t>
            </a:r>
            <a:r>
              <a:rPr lang="pl-PL" altLang="en-US" sz="1800" dirty="0">
                <a:solidFill>
                  <a:schemeClr val="tx1">
                    <a:lumMod val="75000"/>
                  </a:schemeClr>
                </a:solidFill>
              </a:rPr>
              <a:t>,</a:t>
            </a:r>
            <a:r>
              <a:rPr lang="en-GB" altLang="en-US" sz="1800" dirty="0">
                <a:solidFill>
                  <a:schemeClr val="tx1">
                    <a:lumMod val="75000"/>
                  </a:schemeClr>
                </a:solidFill>
              </a:rPr>
              <a:t>647 €</a:t>
            </a:r>
            <a:r>
              <a:rPr lang="en-GB" altLang="en-US" sz="2800" dirty="0">
                <a:solidFill>
                  <a:schemeClr val="tx2"/>
                </a:solidFill>
              </a:rPr>
              <a:t/>
            </a:r>
            <a:br>
              <a:rPr lang="en-GB" altLang="en-US" sz="2800" dirty="0">
                <a:solidFill>
                  <a:schemeClr val="tx2"/>
                </a:solidFill>
              </a:rPr>
            </a:br>
            <a:endParaRPr lang="fr-BE" sz="1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3903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>
          <a:xfrm>
            <a:off x="288000" y="6426361"/>
            <a:ext cx="1404442" cy="223092"/>
          </a:xfrm>
        </p:spPr>
        <p:txBody>
          <a:bodyPr/>
          <a:lstStyle/>
          <a:p>
            <a:pPr>
              <a:defRPr/>
            </a:pPr>
            <a:fld id="{D50704AB-23F0-4BC7-8BAB-079194295CE3}" type="slidenum">
              <a:rPr lang="pl-PL" altLang="pl-PL" smtClean="0">
                <a:solidFill>
                  <a:srgbClr val="000000"/>
                </a:solidFill>
              </a:rPr>
              <a:pPr>
                <a:defRPr/>
              </a:pPr>
              <a:t>8</a:t>
            </a:fld>
            <a:endParaRPr lang="pl-PL" altLang="pl-PL" dirty="0">
              <a:solidFill>
                <a:srgbClr val="000000"/>
              </a:solidFill>
            </a:endParaRPr>
          </a:p>
        </p:txBody>
      </p:sp>
      <p:sp>
        <p:nvSpPr>
          <p:cNvPr id="6" name="Tytuł 1"/>
          <p:cNvSpPr txBox="1">
            <a:spLocks/>
          </p:cNvSpPr>
          <p:nvPr/>
        </p:nvSpPr>
        <p:spPr>
          <a:xfrm>
            <a:off x="502441" y="325595"/>
            <a:ext cx="6043238" cy="506721"/>
          </a:xfrm>
          <a:prstGeom prst="rect">
            <a:avLst/>
          </a:prstGeom>
        </p:spPr>
        <p:txBody>
          <a:bodyPr vert="horz" lIns="0" tIns="0" rIns="91440" bIns="45720" rtlCol="0" anchor="t" anchorCtr="0">
            <a:normAutofit fontScale="97500"/>
          </a:bodyPr>
          <a:lstStyle>
            <a:lvl1pPr algn="l" defTabSz="912098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700" b="1" kern="1200" cap="all" spc="100" baseline="0">
                <a:solidFill>
                  <a:srgbClr val="92D05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>
                <a:solidFill>
                  <a:schemeClr val="bg1">
                    <a:lumMod val="75000"/>
                  </a:schemeClr>
                </a:solidFill>
              </a:rPr>
              <a:t>PROJECT AIM</a:t>
            </a:r>
            <a:endParaRPr lang="en-GB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1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D0A8D15C-A6A0-6D53-E880-09E8A87C4B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41" y="6279285"/>
            <a:ext cx="2293983" cy="5230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FF87113-8719-6C0C-E947-10D3FCE776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2645" y="1775267"/>
            <a:ext cx="6574897" cy="4292458"/>
          </a:xfrm>
          <a:prstGeom prst="rect">
            <a:avLst/>
          </a:prstGeom>
        </p:spPr>
      </p:pic>
      <p:sp>
        <p:nvSpPr>
          <p:cNvPr id="10" name="pole tekstowe 3">
            <a:extLst>
              <a:ext uri="{FF2B5EF4-FFF2-40B4-BE49-F238E27FC236}">
                <a16:creationId xmlns:a16="http://schemas.microsoft.com/office/drawing/2014/main" xmlns="" id="{F8C33908-EE4E-6D72-F096-7FE60B1FD8D7}"/>
              </a:ext>
            </a:extLst>
          </p:cNvPr>
          <p:cNvSpPr txBox="1"/>
          <p:nvPr/>
        </p:nvSpPr>
        <p:spPr>
          <a:xfrm>
            <a:off x="379196" y="867362"/>
            <a:ext cx="8360205" cy="129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err="1"/>
              <a:t>To</a:t>
            </a:r>
            <a:r>
              <a:rPr lang="es-ES" sz="2000" dirty="0"/>
              <a:t> </a:t>
            </a:r>
            <a:r>
              <a:rPr lang="es-ES" sz="2000" dirty="0" err="1"/>
              <a:t>provide</a:t>
            </a:r>
            <a:r>
              <a:rPr lang="es-ES" sz="2000" dirty="0"/>
              <a:t> </a:t>
            </a:r>
            <a:r>
              <a:rPr lang="es-ES" sz="2000" dirty="0" err="1"/>
              <a:t>mining</a:t>
            </a:r>
            <a:r>
              <a:rPr lang="es-ES" sz="2000" dirty="0"/>
              <a:t> </a:t>
            </a:r>
            <a:r>
              <a:rPr lang="es-ES" sz="2000" dirty="0" err="1"/>
              <a:t>companies</a:t>
            </a:r>
            <a:r>
              <a:rPr lang="es-ES" sz="2000" dirty="0"/>
              <a:t> </a:t>
            </a:r>
            <a:r>
              <a:rPr lang="es-ES" sz="2000" dirty="0" err="1"/>
              <a:t>with</a:t>
            </a:r>
            <a:r>
              <a:rPr lang="es-ES" sz="2000" dirty="0"/>
              <a:t> innovative </a:t>
            </a:r>
            <a:r>
              <a:rPr lang="es-ES" sz="2000" dirty="0" err="1"/>
              <a:t>business</a:t>
            </a:r>
            <a:r>
              <a:rPr lang="es-ES" sz="2000" dirty="0"/>
              <a:t> </a:t>
            </a:r>
            <a:r>
              <a:rPr lang="es-ES" sz="2000" dirty="0" err="1"/>
              <a:t>plans</a:t>
            </a:r>
            <a:r>
              <a:rPr lang="es-ES" sz="2000" dirty="0"/>
              <a:t> for </a:t>
            </a:r>
            <a:r>
              <a:rPr lang="es-ES" sz="2000" dirty="0" err="1"/>
              <a:t>developing</a:t>
            </a:r>
            <a:r>
              <a:rPr lang="es-ES" sz="2000" dirty="0"/>
              <a:t> new </a:t>
            </a:r>
            <a:r>
              <a:rPr lang="es-ES" sz="2000" dirty="0" err="1"/>
              <a:t>activities</a:t>
            </a:r>
            <a:r>
              <a:rPr lang="es-ES" sz="2000" dirty="0"/>
              <a:t> </a:t>
            </a:r>
            <a:r>
              <a:rPr lang="es-ES" sz="2000" dirty="0" err="1"/>
              <a:t>taking</a:t>
            </a:r>
            <a:r>
              <a:rPr lang="es-ES" sz="2000" dirty="0"/>
              <a:t> </a:t>
            </a:r>
            <a:r>
              <a:rPr lang="es-ES" sz="2000" dirty="0" err="1"/>
              <a:t>advantage</a:t>
            </a:r>
            <a:r>
              <a:rPr lang="es-ES" sz="2000" dirty="0"/>
              <a:t> of </a:t>
            </a:r>
            <a:r>
              <a:rPr lang="es-ES" sz="2000" dirty="0" err="1"/>
              <a:t>the</a:t>
            </a:r>
            <a:r>
              <a:rPr lang="es-ES" sz="2000" dirty="0"/>
              <a:t> </a:t>
            </a:r>
            <a:r>
              <a:rPr lang="es-ES" sz="2000" dirty="0" err="1"/>
              <a:t>former</a:t>
            </a:r>
            <a:r>
              <a:rPr lang="es-ES" sz="2000" dirty="0"/>
              <a:t> </a:t>
            </a:r>
            <a:r>
              <a:rPr lang="es-ES" sz="2000" dirty="0" err="1"/>
              <a:t>mining</a:t>
            </a:r>
            <a:r>
              <a:rPr lang="es-ES" sz="2000" dirty="0"/>
              <a:t> </a:t>
            </a:r>
            <a:r>
              <a:rPr lang="es-ES" sz="2000" dirty="0" err="1"/>
              <a:t>infrastructures</a:t>
            </a:r>
            <a:r>
              <a:rPr lang="es-ES" sz="2000" dirty="0"/>
              <a:t> </a:t>
            </a:r>
            <a:r>
              <a:rPr lang="pl-PL" sz="2000" dirty="0"/>
              <a:t> 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682319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>
          <a:xfrm>
            <a:off x="288000" y="6426361"/>
            <a:ext cx="1404442" cy="223092"/>
          </a:xfrm>
        </p:spPr>
        <p:txBody>
          <a:bodyPr/>
          <a:lstStyle/>
          <a:p>
            <a:pPr>
              <a:defRPr/>
            </a:pPr>
            <a:fld id="{D50704AB-23F0-4BC7-8BAB-079194295CE3}" type="slidenum">
              <a:rPr lang="pl-PL" altLang="pl-PL" smtClean="0">
                <a:solidFill>
                  <a:srgbClr val="000000"/>
                </a:solidFill>
              </a:rPr>
              <a:pPr>
                <a:defRPr/>
              </a:pPr>
              <a:t>9</a:t>
            </a:fld>
            <a:endParaRPr lang="pl-PL" altLang="pl-PL" dirty="0">
              <a:solidFill>
                <a:srgbClr val="000000"/>
              </a:solidFill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379196" y="867362"/>
            <a:ext cx="8360205" cy="984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/>
              <a:t>One </a:t>
            </a:r>
            <a:r>
              <a:rPr lang="es-ES" sz="2000" dirty="0"/>
              <a:t>o</a:t>
            </a:r>
            <a:r>
              <a:rPr lang="pl-PL" sz="2000" dirty="0"/>
              <a:t>f the aim</a:t>
            </a:r>
            <a:r>
              <a:rPr lang="es-ES" sz="2000" dirty="0"/>
              <a:t>s</a:t>
            </a:r>
            <a:r>
              <a:rPr lang="pl-PL" sz="2000" dirty="0"/>
              <a:t> of </a:t>
            </a:r>
            <a:r>
              <a:rPr lang="es-ES" sz="2000" dirty="0" err="1"/>
              <a:t>the</a:t>
            </a:r>
            <a:r>
              <a:rPr lang="es-ES" sz="2000" dirty="0"/>
              <a:t> </a:t>
            </a:r>
            <a:r>
              <a:rPr lang="pl-PL" sz="2000" b="1" dirty="0"/>
              <a:t>GreenJOBS</a:t>
            </a:r>
            <a:r>
              <a:rPr lang="pl-PL" sz="2000" dirty="0"/>
              <a:t> project is to </a:t>
            </a:r>
            <a:r>
              <a:rPr lang="es-ES" sz="2000" dirty="0" err="1"/>
              <a:t>develop</a:t>
            </a:r>
            <a:r>
              <a:rPr lang="pl-PL" sz="2000" dirty="0"/>
              <a:t> artificial soils based on industrial and organic local wastes. </a:t>
            </a:r>
          </a:p>
          <a:p>
            <a:endParaRPr lang="pl-PL" dirty="0"/>
          </a:p>
        </p:txBody>
      </p:sp>
      <p:sp>
        <p:nvSpPr>
          <p:cNvPr id="6" name="Tytuł 1"/>
          <p:cNvSpPr txBox="1">
            <a:spLocks/>
          </p:cNvSpPr>
          <p:nvPr/>
        </p:nvSpPr>
        <p:spPr>
          <a:xfrm>
            <a:off x="502441" y="325595"/>
            <a:ext cx="6043238" cy="506721"/>
          </a:xfrm>
          <a:prstGeom prst="rect">
            <a:avLst/>
          </a:prstGeom>
        </p:spPr>
        <p:txBody>
          <a:bodyPr vert="horz" lIns="0" tIns="0" rIns="91440" bIns="45720" rtlCol="0" anchor="t" anchorCtr="0">
            <a:normAutofit fontScale="90000"/>
          </a:bodyPr>
          <a:lstStyle>
            <a:lvl1pPr algn="l" defTabSz="912098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700" b="1" kern="1200" cap="all" spc="100" baseline="0">
                <a:solidFill>
                  <a:srgbClr val="92D05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>
                <a:solidFill>
                  <a:schemeClr val="bg1">
                    <a:lumMod val="75000"/>
                  </a:schemeClr>
                </a:solidFill>
              </a:rPr>
              <a:t>SYNERGIES BEETWEEN </a:t>
            </a:r>
            <a:r>
              <a:rPr lang="pl-PL" dirty="0" err="1">
                <a:solidFill>
                  <a:schemeClr val="bg1">
                    <a:lumMod val="75000"/>
                  </a:schemeClr>
                </a:solidFill>
              </a:rPr>
              <a:t>Projects</a:t>
            </a:r>
            <a:endParaRPr lang="en-GB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95" y="1851606"/>
            <a:ext cx="4425077" cy="2485372"/>
          </a:xfrm>
          <a:prstGeom prst="rect">
            <a:avLst/>
          </a:prstGeom>
          <a:ln w="635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4" name="Picture 2" descr="C:\Users\AWieckol\Desktop\Moje dokumenty\GreenJOBS\Foto\Velenje\20221019_12315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68"/>
          <a:stretch/>
        </p:blipFill>
        <p:spPr bwMode="auto">
          <a:xfrm>
            <a:off x="5222721" y="1851606"/>
            <a:ext cx="3516680" cy="2485372"/>
          </a:xfrm>
          <a:prstGeom prst="rect">
            <a:avLst/>
          </a:prstGeom>
          <a:ln w="63500" cap="sq">
            <a:solidFill>
              <a:schemeClr val="bg1">
                <a:lumMod val="75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trzałka w prawo 6"/>
          <p:cNvSpPr/>
          <p:nvPr/>
        </p:nvSpPr>
        <p:spPr>
          <a:xfrm>
            <a:off x="379194" y="3939823"/>
            <a:ext cx="8542067" cy="2002121"/>
          </a:xfrm>
          <a:prstGeom prst="rightArrow">
            <a:avLst/>
          </a:prstGeom>
          <a:gradFill flip="none" rotWithShape="1">
            <a:gsLst>
              <a:gs pos="0">
                <a:schemeClr val="tx1">
                  <a:lumMod val="60000"/>
                  <a:lumOff val="40000"/>
                </a:schemeClr>
              </a:gs>
              <a:gs pos="50000">
                <a:schemeClr val="bg1">
                  <a:lumMod val="20000"/>
                  <a:lumOff val="80000"/>
                </a:schemeClr>
              </a:gs>
              <a:gs pos="100000">
                <a:schemeClr val="bg1">
                  <a:lumMod val="60000"/>
                  <a:lumOff val="4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rostokąt 4"/>
          <p:cNvSpPr/>
          <p:nvPr/>
        </p:nvSpPr>
        <p:spPr>
          <a:xfrm>
            <a:off x="379196" y="4420873"/>
            <a:ext cx="836020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dirty="0"/>
              <a:t>The </a:t>
            </a:r>
            <a:r>
              <a:rPr lang="pl-PL" sz="2000" dirty="0" err="1"/>
              <a:t>soil</a:t>
            </a:r>
            <a:r>
              <a:rPr lang="pl-PL" sz="2000" dirty="0"/>
              <a:t> </a:t>
            </a:r>
            <a:r>
              <a:rPr lang="pl-PL" sz="2000" dirty="0" err="1"/>
              <a:t>substitutes</a:t>
            </a:r>
            <a:r>
              <a:rPr lang="pl-PL" sz="2000" dirty="0"/>
              <a:t> </a:t>
            </a:r>
            <a:r>
              <a:rPr lang="pl-PL" sz="2000" dirty="0" err="1"/>
              <a:t>are</a:t>
            </a:r>
            <a:r>
              <a:rPr lang="pl-PL" sz="2000" dirty="0"/>
              <a:t> </a:t>
            </a:r>
            <a:r>
              <a:rPr lang="pl-PL" sz="2000" dirty="0" err="1"/>
              <a:t>intended</a:t>
            </a:r>
            <a:r>
              <a:rPr lang="pl-PL" sz="2000" dirty="0"/>
              <a:t> to </a:t>
            </a:r>
            <a:r>
              <a:rPr lang="pl-PL" sz="2000" dirty="0" err="1"/>
              <a:t>support</a:t>
            </a:r>
            <a:r>
              <a:rPr lang="pl-PL" sz="2000" dirty="0"/>
              <a:t> the </a:t>
            </a:r>
            <a:r>
              <a:rPr lang="pl-PL" sz="2000" dirty="0" err="1"/>
              <a:t>transformation</a:t>
            </a:r>
            <a:r>
              <a:rPr lang="pl-PL" sz="2000" dirty="0"/>
              <a:t> of</a:t>
            </a:r>
          </a:p>
          <a:p>
            <a:pPr algn="ctr"/>
            <a:r>
              <a:rPr lang="pl-PL" sz="2000" dirty="0"/>
              <a:t>difficult terrain</a:t>
            </a:r>
            <a:r>
              <a:rPr lang="es-ES" sz="2000" dirty="0"/>
              <a:t>s</a:t>
            </a:r>
            <a:r>
              <a:rPr lang="pl-PL" sz="2000" dirty="0"/>
              <a:t> </a:t>
            </a:r>
            <a:r>
              <a:rPr lang="es-ES" sz="2000" dirty="0"/>
              <a:t>in</a:t>
            </a:r>
            <a:r>
              <a:rPr lang="pl-PL" sz="2000" dirty="0"/>
              <a:t> coal min</a:t>
            </a:r>
            <a:r>
              <a:rPr lang="es-ES" sz="2000" dirty="0" err="1"/>
              <a:t>ing</a:t>
            </a:r>
            <a:r>
              <a:rPr lang="pl-PL" sz="2000" dirty="0"/>
              <a:t> areas in Slovenia into green ecosystems</a:t>
            </a:r>
          </a:p>
        </p:txBody>
      </p:sp>
      <p:pic>
        <p:nvPicPr>
          <p:cNvPr id="11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D0A8D15C-A6A0-6D53-E880-09E8A87C4B1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41" y="6279285"/>
            <a:ext cx="2293983" cy="523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2016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jd-podstawowy">
  <a:themeElements>
    <a:clrScheme name="GIG-kolorystyka">
      <a:dk1>
        <a:srgbClr val="484848"/>
      </a:dk1>
      <a:lt1>
        <a:srgbClr val="92D050"/>
      </a:lt1>
      <a:dk2>
        <a:srgbClr val="616161"/>
      </a:dk2>
      <a:lt2>
        <a:srgbClr val="C2C2C2"/>
      </a:lt2>
      <a:accent1>
        <a:srgbClr val="484848"/>
      </a:accent1>
      <a:accent2>
        <a:srgbClr val="C2C2C2"/>
      </a:accent2>
      <a:accent3>
        <a:srgbClr val="0084B4"/>
      </a:accent3>
      <a:accent4>
        <a:srgbClr val="858585"/>
      </a:accent4>
      <a:accent5>
        <a:srgbClr val="00B050"/>
      </a:accent5>
      <a:accent6>
        <a:srgbClr val="00B0F0"/>
      </a:accent6>
      <a:hlink>
        <a:srgbClr val="00B0F0"/>
      </a:hlink>
      <a:folHlink>
        <a:srgbClr val="0C0C0C"/>
      </a:folHlink>
    </a:clrScheme>
    <a:fontScheme name="Niestandardowy 1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JSW-INNOWACJE-szablon.pptx" id="{809CB898-216C-40EB-A8AD-18824B4B0A03}" vid="{3A1B2ECF-281E-47DE-9280-496EF06E9AFC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10342</TotalTime>
  <Words>406</Words>
  <Application>Microsoft Office PowerPoint</Application>
  <PresentationFormat>Niestandardowy</PresentationFormat>
  <Paragraphs>76</Paragraphs>
  <Slides>12</Slides>
  <Notes>7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12</vt:i4>
      </vt:variant>
    </vt:vector>
  </HeadingPairs>
  <TitlesOfParts>
    <vt:vector size="13" baseType="lpstr">
      <vt:lpstr>slajd-podstawowy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TESTING of soil substitutes: in progress</vt:lpstr>
      <vt:lpstr>Thank you for your attention!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Tomasz Chamiga</dc:creator>
  <cp:lastModifiedBy>Krzemień Alicja</cp:lastModifiedBy>
  <cp:revision>174</cp:revision>
  <dcterms:created xsi:type="dcterms:W3CDTF">2018-08-09T11:29:59Z</dcterms:created>
  <dcterms:modified xsi:type="dcterms:W3CDTF">2023-05-31T13:48:21Z</dcterms:modified>
</cp:coreProperties>
</file>