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8" r:id="rId2"/>
    <p:sldId id="269" r:id="rId3"/>
    <p:sldId id="322" r:id="rId4"/>
    <p:sldId id="328" r:id="rId5"/>
    <p:sldId id="329" r:id="rId6"/>
    <p:sldId id="327" r:id="rId7"/>
    <p:sldId id="323" r:id="rId8"/>
    <p:sldId id="325" r:id="rId9"/>
    <p:sldId id="326" r:id="rId10"/>
    <p:sldId id="332" r:id="rId11"/>
    <p:sldId id="333" r:id="rId12"/>
    <p:sldId id="315" r:id="rId13"/>
    <p:sldId id="334" r:id="rId14"/>
    <p:sldId id="335" r:id="rId15"/>
    <p:sldId id="317" r:id="rId16"/>
    <p:sldId id="318" r:id="rId17"/>
    <p:sldId id="319" r:id="rId18"/>
    <p:sldId id="320" r:id="rId19"/>
    <p:sldId id="301" r:id="rId20"/>
    <p:sldId id="336" r:id="rId21"/>
    <p:sldId id="337" r:id="rId22"/>
    <p:sldId id="288" r:id="rId23"/>
  </p:sldIdLst>
  <p:sldSz cx="12168188" cy="6840538"/>
  <p:notesSz cx="6858000" cy="9144000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Wieckol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D22323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22" y="114"/>
      </p:cViewPr>
      <p:guideLst>
        <p:guide orient="horz" pos="2154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Artyku&#322;%20LDD\LDD_Fig.%209_metale_AB%20(1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Artyku&#322;%20LDD\LDD_Fig.%209_metale_AB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198273200528635"/>
          <c:y val="4.1550303530201955E-2"/>
          <c:w val="0.63525578179006614"/>
          <c:h val="0.75779195322103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'Stage III'!$F$6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'Stage III'!$E$7:$E$18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III'!$F$7:$F$18</c:f>
              <c:numCache>
                <c:formatCode>General</c:formatCode>
                <c:ptCount val="12"/>
                <c:pt idx="0">
                  <c:v>8.3000000000000007</c:v>
                </c:pt>
                <c:pt idx="1">
                  <c:v>8.1999999999999993</c:v>
                </c:pt>
                <c:pt idx="2">
                  <c:v>8.1999999999999993</c:v>
                </c:pt>
                <c:pt idx="3">
                  <c:v>8.1999999999999993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8.1999999999999993</c:v>
                </c:pt>
                <c:pt idx="7">
                  <c:v>8.4</c:v>
                </c:pt>
                <c:pt idx="8">
                  <c:v>8.1999999999999993</c:v>
                </c:pt>
                <c:pt idx="9">
                  <c:v>8.6</c:v>
                </c:pt>
                <c:pt idx="10">
                  <c:v>8.8000000000000007</c:v>
                </c:pt>
                <c:pt idx="11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7-4D48-8B12-A833915146C1}"/>
            </c:ext>
          </c:extLst>
        </c:ser>
        <c:ser>
          <c:idx val="1"/>
          <c:order val="1"/>
          <c:tx>
            <c:strRef>
              <c:f>'Stage III'!$G$6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'Stage III'!$E$7:$E$18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III'!$G$7:$G$18</c:f>
              <c:numCache>
                <c:formatCode>General</c:formatCode>
                <c:ptCount val="12"/>
                <c:pt idx="0">
                  <c:v>6.73</c:v>
                </c:pt>
                <c:pt idx="1">
                  <c:v>6.67</c:v>
                </c:pt>
                <c:pt idx="2">
                  <c:v>6.63</c:v>
                </c:pt>
                <c:pt idx="3">
                  <c:v>5.39</c:v>
                </c:pt>
                <c:pt idx="4">
                  <c:v>5.98</c:v>
                </c:pt>
                <c:pt idx="5">
                  <c:v>5.66</c:v>
                </c:pt>
                <c:pt idx="6">
                  <c:v>5.9</c:v>
                </c:pt>
                <c:pt idx="7">
                  <c:v>6.19</c:v>
                </c:pt>
                <c:pt idx="8">
                  <c:v>6.3</c:v>
                </c:pt>
                <c:pt idx="9">
                  <c:v>5.8</c:v>
                </c:pt>
                <c:pt idx="10">
                  <c:v>5.28</c:v>
                </c:pt>
                <c:pt idx="11">
                  <c:v>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77-4D48-8B12-A83391514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599552"/>
        <c:axId val="163857536"/>
      </c:barChart>
      <c:lineChart>
        <c:grouping val="standard"/>
        <c:varyColors val="0"/>
        <c:ser>
          <c:idx val="2"/>
          <c:order val="2"/>
          <c:tx>
            <c:strRef>
              <c:f>'Stage III'!$H$6</c:f>
              <c:strCache>
                <c:ptCount val="1"/>
                <c:pt idx="0">
                  <c:v>GER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ln w="9525"/>
            </c:spPr>
          </c:errBars>
          <c:cat>
            <c:strRef>
              <c:f>'Stage III'!$E$7:$E$18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III'!$H$7:$H$18</c:f>
              <c:numCache>
                <c:formatCode>General</c:formatCode>
                <c:ptCount val="12"/>
                <c:pt idx="0">
                  <c:v>0</c:v>
                </c:pt>
                <c:pt idx="1">
                  <c:v>12</c:v>
                </c:pt>
                <c:pt idx="2">
                  <c:v>28</c:v>
                </c:pt>
                <c:pt idx="3">
                  <c:v>38</c:v>
                </c:pt>
                <c:pt idx="4">
                  <c:v>30</c:v>
                </c:pt>
                <c:pt idx="5">
                  <c:v>52</c:v>
                </c:pt>
                <c:pt idx="6">
                  <c:v>10</c:v>
                </c:pt>
                <c:pt idx="7">
                  <c:v>8</c:v>
                </c:pt>
                <c:pt idx="8">
                  <c:v>12</c:v>
                </c:pt>
                <c:pt idx="9">
                  <c:v>4</c:v>
                </c:pt>
                <c:pt idx="10">
                  <c:v>16</c:v>
                </c:pt>
                <c:pt idx="11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77-4D48-8B12-A83391514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600064"/>
        <c:axId val="163858112"/>
      </c:lineChart>
      <c:catAx>
        <c:axId val="5659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484848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3857536"/>
        <c:crosses val="autoZero"/>
        <c:auto val="1"/>
        <c:lblAlgn val="ctr"/>
        <c:lblOffset val="100"/>
        <c:noMultiLvlLbl val="0"/>
      </c:catAx>
      <c:valAx>
        <c:axId val="163857536"/>
        <c:scaling>
          <c:orientation val="minMax"/>
          <c:max val="14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pH</a:t>
                </a:r>
                <a:r>
                  <a:rPr lang="pl-PL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value 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and EC (mS·cm</a:t>
                </a:r>
                <a:r>
                  <a:rPr lang="en-US" sz="800" b="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5.0760416877358237E-2"/>
              <c:y val="0.18940108453698101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6599552"/>
        <c:crosses val="autoZero"/>
        <c:crossBetween val="between"/>
        <c:majorUnit val="2"/>
      </c:valAx>
      <c:valAx>
        <c:axId val="163858112"/>
        <c:scaling>
          <c:orientation val="minMax"/>
          <c:max val="8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Germination</a:t>
                </a:r>
                <a:r>
                  <a:rPr lang="pl-PL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(GER)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pl-PL" sz="800" b="0" i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800" b="0" i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inapis alba 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</a:p>
            </c:rich>
          </c:tx>
          <c:layout>
            <c:manualLayout>
              <c:xMode val="edge"/>
              <c:yMode val="edge"/>
              <c:x val="0.81276754648921379"/>
              <c:y val="8.7194904567868173E-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6600064"/>
        <c:crosses val="max"/>
        <c:crossBetween val="between"/>
      </c:valAx>
      <c:catAx>
        <c:axId val="5660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858112"/>
        <c:crosses val="autoZero"/>
        <c:auto val="1"/>
        <c:lblAlgn val="ctr"/>
        <c:lblOffset val="100"/>
        <c:noMultiLvlLbl val="0"/>
      </c:catAx>
      <c:spPr>
        <a:ln>
          <a:solidFill>
            <a:srgbClr val="484848"/>
          </a:solidFill>
        </a:ln>
      </c:spPr>
    </c:plotArea>
    <c:legend>
      <c:legendPos val="r"/>
      <c:layout>
        <c:manualLayout>
          <c:xMode val="edge"/>
          <c:yMode val="edge"/>
          <c:x val="0.86502717342564528"/>
          <c:y val="0.36876308182996115"/>
          <c:w val="0.1054566625152783"/>
          <c:h val="0.16961161500382071"/>
        </c:manualLayout>
      </c:layout>
      <c:overlay val="0"/>
      <c:txPr>
        <a:bodyPr/>
        <a:lstStyle/>
        <a:p>
          <a:pPr>
            <a:defRPr sz="8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6045952684160496E-2"/>
          <c:y val="5.4455445544554455E-2"/>
          <c:w val="0.59392929528455873"/>
          <c:h val="0.82048686364699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'Stage I'!$F$32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'Stage I'!$E$33:$E$44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I'!$F$33:$F$44</c:f>
              <c:numCache>
                <c:formatCode>General</c:formatCode>
                <c:ptCount val="12"/>
                <c:pt idx="0">
                  <c:v>9.1</c:v>
                </c:pt>
                <c:pt idx="1">
                  <c:v>9.4</c:v>
                </c:pt>
                <c:pt idx="2">
                  <c:v>9.1</c:v>
                </c:pt>
                <c:pt idx="3">
                  <c:v>9</c:v>
                </c:pt>
                <c:pt idx="4">
                  <c:v>8.8000000000000007</c:v>
                </c:pt>
                <c:pt idx="5">
                  <c:v>9.6</c:v>
                </c:pt>
                <c:pt idx="6">
                  <c:v>8.5</c:v>
                </c:pt>
                <c:pt idx="7">
                  <c:v>8.3000000000000007</c:v>
                </c:pt>
                <c:pt idx="8">
                  <c:v>8.3000000000000007</c:v>
                </c:pt>
                <c:pt idx="9">
                  <c:v>9</c:v>
                </c:pt>
                <c:pt idx="10">
                  <c:v>9.1999999999999993</c:v>
                </c:pt>
                <c:pt idx="11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CF-4DC3-8C86-1584F89167D5}"/>
            </c:ext>
          </c:extLst>
        </c:ser>
        <c:ser>
          <c:idx val="1"/>
          <c:order val="1"/>
          <c:tx>
            <c:strRef>
              <c:f>'Stage I'!$G$32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'Stage I'!$E$33:$E$44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I'!$G$33:$G$44</c:f>
              <c:numCache>
                <c:formatCode>General</c:formatCode>
                <c:ptCount val="12"/>
                <c:pt idx="0">
                  <c:v>10</c:v>
                </c:pt>
                <c:pt idx="1">
                  <c:v>11.7</c:v>
                </c:pt>
                <c:pt idx="2">
                  <c:v>10.199999999999999</c:v>
                </c:pt>
                <c:pt idx="3">
                  <c:v>6.9</c:v>
                </c:pt>
                <c:pt idx="4">
                  <c:v>8.4</c:v>
                </c:pt>
                <c:pt idx="5">
                  <c:v>11</c:v>
                </c:pt>
                <c:pt idx="6">
                  <c:v>6.2</c:v>
                </c:pt>
                <c:pt idx="7">
                  <c:v>4.7</c:v>
                </c:pt>
                <c:pt idx="8">
                  <c:v>6.2</c:v>
                </c:pt>
                <c:pt idx="9">
                  <c:v>6.7</c:v>
                </c:pt>
                <c:pt idx="10">
                  <c:v>6.8</c:v>
                </c:pt>
                <c:pt idx="11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CF-4DC3-8C86-1584F8916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414720"/>
        <c:axId val="163856384"/>
      </c:barChart>
      <c:lineChart>
        <c:grouping val="standard"/>
        <c:varyColors val="0"/>
        <c:ser>
          <c:idx val="2"/>
          <c:order val="2"/>
          <c:tx>
            <c:strRef>
              <c:f>'Stage I'!$H$32</c:f>
              <c:strCache>
                <c:ptCount val="1"/>
                <c:pt idx="0">
                  <c:v>GER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5"/>
          </c:errBars>
          <c:cat>
            <c:strRef>
              <c:f>'Stage I'!$E$33:$E$44</c:f>
              <c:strCache>
                <c:ptCount val="12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B1</c:v>
                </c:pt>
                <c:pt idx="4">
                  <c:v>B2</c:v>
                </c:pt>
                <c:pt idx="5">
                  <c:v>B3</c:v>
                </c:pt>
                <c:pt idx="6">
                  <c:v>C1</c:v>
                </c:pt>
                <c:pt idx="7">
                  <c:v>C2</c:v>
                </c:pt>
                <c:pt idx="8">
                  <c:v>C3</c:v>
                </c:pt>
                <c:pt idx="9">
                  <c:v>D1</c:v>
                </c:pt>
                <c:pt idx="10">
                  <c:v>D2</c:v>
                </c:pt>
                <c:pt idx="11">
                  <c:v>D3</c:v>
                </c:pt>
              </c:strCache>
            </c:strRef>
          </c:cat>
          <c:val>
            <c:numRef>
              <c:f>'Stage I'!$H$33:$H$44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62</c:v>
                </c:pt>
                <c:pt idx="10">
                  <c:v>58</c:v>
                </c:pt>
                <c:pt idx="11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F-4DC3-8C86-1584F8916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406528"/>
        <c:axId val="163860416"/>
      </c:lineChart>
      <c:catAx>
        <c:axId val="56414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484848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3856384"/>
        <c:crosses val="autoZero"/>
        <c:auto val="1"/>
        <c:lblAlgn val="ctr"/>
        <c:lblOffset val="100"/>
        <c:noMultiLvlLbl val="0"/>
      </c:catAx>
      <c:valAx>
        <c:axId val="1638563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pH</a:t>
                </a:r>
                <a:r>
                  <a:rPr lang="pl-PL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value 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and EC (mS·cm</a:t>
                </a:r>
                <a:r>
                  <a:rPr lang="en-US" sz="800" b="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7966746184061844E-2"/>
              <c:y val="0.17956848834489747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56414720"/>
        <c:crosses val="autoZero"/>
        <c:crossBetween val="between"/>
        <c:majorUnit val="1"/>
        <c:minorUnit val="0.5"/>
      </c:valAx>
      <c:valAx>
        <c:axId val="1638604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Germination</a:t>
                </a:r>
                <a:r>
                  <a:rPr lang="pl-PL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(GER)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pl-PL" sz="800" b="0" i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800" b="0" i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inapis alba </a:t>
                </a: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</a:p>
            </c:rich>
          </c:tx>
          <c:layout>
            <c:manualLayout>
              <c:xMode val="edge"/>
              <c:yMode val="edge"/>
              <c:x val="0.74312413681774958"/>
              <c:y val="9.4158026038824352E-2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spPr>
          <a:ln>
            <a:solidFill>
              <a:srgbClr val="484848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6406528"/>
        <c:crosses val="max"/>
        <c:crossBetween val="between"/>
      </c:valAx>
      <c:catAx>
        <c:axId val="5640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860416"/>
        <c:crosses val="autoZero"/>
        <c:auto val="1"/>
        <c:lblAlgn val="ctr"/>
        <c:lblOffset val="100"/>
        <c:noMultiLvlLbl val="0"/>
      </c:catAx>
      <c:spPr>
        <a:ln>
          <a:solidFill>
            <a:srgbClr val="484848"/>
          </a:solidFill>
        </a:ln>
      </c:spPr>
    </c:plotArea>
    <c:legend>
      <c:legendPos val="r"/>
      <c:layout>
        <c:manualLayout>
          <c:xMode val="edge"/>
          <c:yMode val="edge"/>
          <c:x val="0.77904632934550611"/>
          <c:y val="0.33491814142044124"/>
          <c:w val="0.10501134993260977"/>
          <c:h val="0.2288976377952755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58134726180892"/>
          <c:y val="5.0207929648951766E-2"/>
          <c:w val="0.77471872457837787"/>
          <c:h val="0.78211394366954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'Klasy zbior -roślinnych'!$I$84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'Klasy zbior -roślinnych'!$H$85:$H$89</c:f>
              <c:strCache>
                <c:ptCount val="5"/>
                <c:pt idx="0">
                  <c:v>dry medow</c:v>
                </c:pt>
                <c:pt idx="1">
                  <c:v>mesic meadow</c:v>
                </c:pt>
                <c:pt idx="2">
                  <c:v>ruderal</c:v>
                </c:pt>
                <c:pt idx="3">
                  <c:v>segetal</c:v>
                </c:pt>
                <c:pt idx="4">
                  <c:v>other</c:v>
                </c:pt>
              </c:strCache>
            </c:strRef>
          </c:cat>
          <c:val>
            <c:numRef>
              <c:f>'Klasy zbior -roślinnych'!$I$85:$I$89</c:f>
              <c:numCache>
                <c:formatCode>[$-415]General</c:formatCode>
                <c:ptCount val="5"/>
                <c:pt idx="0">
                  <c:v>8.6666666666666661</c:v>
                </c:pt>
                <c:pt idx="1">
                  <c:v>56.5</c:v>
                </c:pt>
                <c:pt idx="2">
                  <c:v>2.666666666666667</c:v>
                </c:pt>
                <c:pt idx="3">
                  <c:v>23.333333333333336</c:v>
                </c:pt>
                <c:pt idx="4">
                  <c:v>2.1666666666666665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93-4480-9A66-486D5DEE5F98}"/>
            </c:ext>
          </c:extLst>
        </c:ser>
        <c:ser>
          <c:idx val="1"/>
          <c:order val="1"/>
          <c:tx>
            <c:strRef>
              <c:f>'Klasy zbior -roślinnych'!$J$84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'Klasy zbior -roślinnych'!$H$85:$H$89</c:f>
              <c:strCache>
                <c:ptCount val="5"/>
                <c:pt idx="0">
                  <c:v>dry medow</c:v>
                </c:pt>
                <c:pt idx="1">
                  <c:v>mesic meadow</c:v>
                </c:pt>
                <c:pt idx="2">
                  <c:v>ruderal</c:v>
                </c:pt>
                <c:pt idx="3">
                  <c:v>segetal</c:v>
                </c:pt>
                <c:pt idx="4">
                  <c:v>other</c:v>
                </c:pt>
              </c:strCache>
            </c:strRef>
          </c:cat>
          <c:val>
            <c:numRef>
              <c:f>'Klasy zbior -roślinnych'!$J$85:$J$89</c:f>
              <c:numCache>
                <c:formatCode>[$-415]General</c:formatCode>
                <c:ptCount val="5"/>
                <c:pt idx="0">
                  <c:v>22.083333333333336</c:v>
                </c:pt>
                <c:pt idx="1">
                  <c:v>119.5</c:v>
                </c:pt>
                <c:pt idx="2">
                  <c:v>17.666666666666664</c:v>
                </c:pt>
                <c:pt idx="3">
                  <c:v>35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93-4480-9A66-486D5DEE5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24480"/>
        <c:axId val="56452224"/>
      </c:barChart>
      <c:catAx>
        <c:axId val="56724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en-US"/>
          </a:p>
        </c:txPr>
        <c:crossAx val="56452224"/>
        <c:crosses val="autoZero"/>
        <c:auto val="1"/>
        <c:lblAlgn val="ctr"/>
        <c:lblOffset val="100"/>
        <c:noMultiLvlLbl val="0"/>
      </c:catAx>
      <c:valAx>
        <c:axId val="56452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 b="0" i="0" baseline="0">
                    <a:effectLst/>
                  </a:rPr>
                  <a:t>Total cover [%</a:t>
                </a:r>
                <a:r>
                  <a:rPr lang="pl-PL" sz="1600" b="0" i="0" baseline="0">
                    <a:effectLst/>
                    <a:latin typeface="+mn-lt"/>
                  </a:rPr>
                  <a:t>]</a:t>
                </a:r>
                <a:endParaRPr lang="pl-PL" sz="1600" b="0">
                  <a:effectLst/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6304999074365969E-2"/>
              <c:y val="0.14225268633567656"/>
            </c:manualLayout>
          </c:layout>
          <c:overlay val="0"/>
        </c:title>
        <c:numFmt formatCode="[$-415]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6724480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90240651557481888"/>
          <c:y val="0.32945321049279025"/>
          <c:w val="8.514146161886732E-2"/>
          <c:h val="0.25774341732924949"/>
        </c:manualLayout>
      </c:layout>
      <c:overlay val="0"/>
      <c:spPr>
        <a:ln>
          <a:solidFill>
            <a:srgbClr val="484848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762315862017323E-2"/>
          <c:y val="6.0846395152617049E-2"/>
          <c:w val="0.7520370401063442"/>
          <c:h val="0.7619614292335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'Klasy zbior -roślinnych'!$I$84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'Klasy zbior -roślinnych'!$H$93:$H$97</c:f>
              <c:strCache>
                <c:ptCount val="5"/>
                <c:pt idx="0">
                  <c:v>dry medow</c:v>
                </c:pt>
                <c:pt idx="1">
                  <c:v>mesic meadow</c:v>
                </c:pt>
                <c:pt idx="2">
                  <c:v>ruderal</c:v>
                </c:pt>
                <c:pt idx="3">
                  <c:v>segetal</c:v>
                </c:pt>
                <c:pt idx="4">
                  <c:v>other</c:v>
                </c:pt>
              </c:strCache>
            </c:strRef>
          </c:cat>
          <c:val>
            <c:numRef>
              <c:f>'Klasy zbior -roślinnych'!$I$93:$I$97</c:f>
              <c:numCache>
                <c:formatCode>General</c:formatCode>
                <c:ptCount val="5"/>
                <c:pt idx="0">
                  <c:v>3.6666666666666665</c:v>
                </c:pt>
                <c:pt idx="1">
                  <c:v>43.833333333333336</c:v>
                </c:pt>
                <c:pt idx="2">
                  <c:v>3.5</c:v>
                </c:pt>
                <c:pt idx="3">
                  <c:v>5.1666666666666661</c:v>
                </c:pt>
                <c:pt idx="4">
                  <c:v>1.8333333333333333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B4-468E-B401-2182B62EE28D}"/>
            </c:ext>
          </c:extLst>
        </c:ser>
        <c:ser>
          <c:idx val="1"/>
          <c:order val="1"/>
          <c:tx>
            <c:strRef>
              <c:f>'Klasy zbior -roślinnych'!$J$84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'Klasy zbior -roślinnych'!$H$93:$H$97</c:f>
              <c:strCache>
                <c:ptCount val="5"/>
                <c:pt idx="0">
                  <c:v>dry medow</c:v>
                </c:pt>
                <c:pt idx="1">
                  <c:v>mesic meadow</c:v>
                </c:pt>
                <c:pt idx="2">
                  <c:v>ruderal</c:v>
                </c:pt>
                <c:pt idx="3">
                  <c:v>segetal</c:v>
                </c:pt>
                <c:pt idx="4">
                  <c:v>other</c:v>
                </c:pt>
              </c:strCache>
            </c:strRef>
          </c:cat>
          <c:val>
            <c:numRef>
              <c:f>'Klasy zbior -roślinnych'!$J$93:$J$97</c:f>
              <c:numCache>
                <c:formatCode>General</c:formatCode>
                <c:ptCount val="5"/>
                <c:pt idx="0">
                  <c:v>19.666666666666668</c:v>
                </c:pt>
                <c:pt idx="1">
                  <c:v>96.166666666666657</c:v>
                </c:pt>
                <c:pt idx="2">
                  <c:v>22.5</c:v>
                </c:pt>
                <c:pt idx="3">
                  <c:v>17.666666666666668</c:v>
                </c:pt>
                <c:pt idx="4">
                  <c:v>1.6666666666666667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B4-468E-B401-2182B62EE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819712"/>
        <c:axId val="56453952"/>
      </c:barChart>
      <c:catAx>
        <c:axId val="5681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en-US"/>
          </a:p>
        </c:txPr>
        <c:crossAx val="56453952"/>
        <c:crosses val="autoZero"/>
        <c:auto val="1"/>
        <c:lblAlgn val="ctr"/>
        <c:lblOffset val="100"/>
        <c:noMultiLvlLbl val="0"/>
      </c:catAx>
      <c:valAx>
        <c:axId val="56453952"/>
        <c:scaling>
          <c:orientation val="minMax"/>
          <c:max val="1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 b="0" i="0" baseline="0">
                    <a:effectLst/>
                  </a:rPr>
                  <a:t>Total cover  [%]</a:t>
                </a:r>
                <a:endParaRPr lang="pl-PL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9.2258349340628484E-3"/>
              <c:y val="0.130123395359087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681971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7582925963774916"/>
          <c:y val="0.32764930200763398"/>
          <c:w val="8.2455892479192647E-2"/>
          <c:h val="0.26117459978594643"/>
        </c:manualLayout>
      </c:layout>
      <c:overlay val="0"/>
      <c:spPr>
        <a:ln>
          <a:solidFill>
            <a:srgbClr val="484848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571420792766138E-2"/>
          <c:y val="2.9027946190627135E-2"/>
          <c:w val="0.80227690288713915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Arkusz1!$D$7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Arkusz1!$D$8:$D$10</c:f>
              <c:numCache>
                <c:formatCode>General</c:formatCode>
                <c:ptCount val="3"/>
                <c:pt idx="0">
                  <c:v>8.1</c:v>
                </c:pt>
                <c:pt idx="1">
                  <c:v>6.94</c:v>
                </c:pt>
                <c:pt idx="2">
                  <c:v>23.05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D-47A7-9C38-FA89D0E18A5C}"/>
            </c:ext>
          </c:extLst>
        </c:ser>
        <c:ser>
          <c:idx val="1"/>
          <c:order val="1"/>
          <c:tx>
            <c:strRef>
              <c:f>Arkusz1!$E$7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7777777777777779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AD-47A7-9C38-FA89D0E18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Arkusz1!$E$8:$E$10</c:f>
              <c:numCache>
                <c:formatCode>General</c:formatCode>
                <c:ptCount val="3"/>
                <c:pt idx="0">
                  <c:v>7.67</c:v>
                </c:pt>
                <c:pt idx="1">
                  <c:v>2.92</c:v>
                </c:pt>
                <c:pt idx="2">
                  <c:v>23.54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AD-47A7-9C38-FA89D0E18A5C}"/>
            </c:ext>
          </c:extLst>
        </c:ser>
        <c:ser>
          <c:idx val="2"/>
          <c:order val="2"/>
          <c:tx>
            <c:strRef>
              <c:f>Arkusz1!$F$7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Arkusz1!$F$8:$F$10</c:f>
              <c:numCache>
                <c:formatCode>General</c:formatCode>
                <c:ptCount val="3"/>
                <c:pt idx="0">
                  <c:v>7.5</c:v>
                </c:pt>
                <c:pt idx="1">
                  <c:v>0.7</c:v>
                </c:pt>
                <c:pt idx="2">
                  <c:v>20.14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AD-47A7-9C38-FA89D0E1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714688"/>
        <c:axId val="224502336"/>
      </c:barChart>
      <c:catAx>
        <c:axId val="22571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24502336"/>
        <c:crosses val="autoZero"/>
        <c:auto val="1"/>
        <c:lblAlgn val="ctr"/>
        <c:lblOffset val="100"/>
        <c:noMultiLvlLbl val="0"/>
      </c:catAx>
      <c:valAx>
        <c:axId val="224502336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25714688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9344027906829693"/>
          <c:y val="0.33848919837719899"/>
          <c:w val="9.9867561999076093E-2"/>
          <c:h val="0.24634240834008383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440450451480046E-2"/>
          <c:y val="5.0241602713007344E-2"/>
          <c:w val="0.79958171472029638"/>
          <c:h val="0.85466930153377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Arkusz1!$J$7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Arkusz1!$J$8:$J$10</c:f>
              <c:numCache>
                <c:formatCode>General</c:formatCode>
                <c:ptCount val="3"/>
                <c:pt idx="0">
                  <c:v>8</c:v>
                </c:pt>
                <c:pt idx="1">
                  <c:v>6.6</c:v>
                </c:pt>
                <c:pt idx="2">
                  <c:v>22.95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1-4159-9B27-1233FE245139}"/>
            </c:ext>
          </c:extLst>
        </c:ser>
        <c:ser>
          <c:idx val="1"/>
          <c:order val="1"/>
          <c:tx>
            <c:strRef>
              <c:f>Arkusz1!$K$7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Arkusz1!$K$8:$K$10</c:f>
              <c:numCache>
                <c:formatCode>General</c:formatCode>
                <c:ptCount val="3"/>
                <c:pt idx="0">
                  <c:v>7.7</c:v>
                </c:pt>
                <c:pt idx="1">
                  <c:v>2.6</c:v>
                </c:pt>
                <c:pt idx="2">
                  <c:v>25.34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91-4159-9B27-1233FE245139}"/>
            </c:ext>
          </c:extLst>
        </c:ser>
        <c:ser>
          <c:idx val="2"/>
          <c:order val="2"/>
          <c:tx>
            <c:strRef>
              <c:f>Arkusz1!$L$7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Arkusz1!$L$8:$L$10</c:f>
              <c:numCache>
                <c:formatCode>General</c:formatCode>
                <c:ptCount val="3"/>
                <c:pt idx="0">
                  <c:v>7.4</c:v>
                </c:pt>
                <c:pt idx="1">
                  <c:v>1.03</c:v>
                </c:pt>
                <c:pt idx="2">
                  <c:v>20.48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91-4159-9B27-1233FE245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715712"/>
        <c:axId val="224504064"/>
      </c:barChart>
      <c:catAx>
        <c:axId val="225715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24504064"/>
        <c:crosses val="autoZero"/>
        <c:auto val="1"/>
        <c:lblAlgn val="ctr"/>
        <c:lblOffset val="100"/>
        <c:noMultiLvlLbl val="0"/>
      </c:catAx>
      <c:valAx>
        <c:axId val="224504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2571571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5880075579113"/>
          <c:y val="0.12639366567473381"/>
          <c:w val="0.7511462851220333"/>
          <c:h val="0.773077123637690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'Figure 9'!$E$3</c:f>
              <c:strCache>
                <c:ptCount val="1"/>
                <c:pt idx="0">
                  <c:v>Testing ground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FF"/>
              </a:solidFill>
            </a:ln>
          </c:spPr>
          <c:invertIfNegative val="0"/>
          <c:cat>
            <c:strRef>
              <c:f>'Figure 9'!$C$4:$C$6</c:f>
              <c:strCache>
                <c:ptCount val="3"/>
                <c:pt idx="0">
                  <c:v>As</c:v>
                </c:pt>
                <c:pt idx="1">
                  <c:v>Cd</c:v>
                </c:pt>
                <c:pt idx="2">
                  <c:v>Ni</c:v>
                </c:pt>
              </c:strCache>
            </c:strRef>
          </c:cat>
          <c:val>
            <c:numRef>
              <c:f>'Figure 9'!$E$4:$E$6</c:f>
              <c:numCache>
                <c:formatCode>General</c:formatCode>
                <c:ptCount val="3"/>
                <c:pt idx="0">
                  <c:v>8</c:v>
                </c:pt>
                <c:pt idx="1">
                  <c:v>2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3A-454B-A057-6FBD07D87FE6}"/>
            </c:ext>
          </c:extLst>
        </c:ser>
        <c:ser>
          <c:idx val="0"/>
          <c:order val="1"/>
          <c:tx>
            <c:strRef>
              <c:f>'Figure 9'!$D$3</c:f>
              <c:strCache>
                <c:ptCount val="1"/>
                <c:pt idx="0">
                  <c:v>Treshold</c:v>
                </c:pt>
              </c:strCache>
            </c:strRef>
          </c:tx>
          <c:spPr>
            <a:noFill/>
            <a:ln w="22225" cmpd="sng">
              <a:solidFill>
                <a:srgbClr val="FF0000"/>
              </a:solidFill>
            </a:ln>
          </c:spPr>
          <c:invertIfNegative val="0"/>
          <c:cat>
            <c:strRef>
              <c:f>'Figure 9'!$C$4:$C$6</c:f>
              <c:strCache>
                <c:ptCount val="3"/>
                <c:pt idx="0">
                  <c:v>As</c:v>
                </c:pt>
                <c:pt idx="1">
                  <c:v>Cd</c:v>
                </c:pt>
                <c:pt idx="2">
                  <c:v>Ni</c:v>
                </c:pt>
              </c:strCache>
            </c:strRef>
          </c:cat>
          <c:val>
            <c:numRef>
              <c:f>'Figure 9'!$D$4:$D$6</c:f>
              <c:numCache>
                <c:formatCode>General</c:formatCode>
                <c:ptCount val="3"/>
                <c:pt idx="0">
                  <c:v>50</c:v>
                </c:pt>
                <c:pt idx="1">
                  <c:v>10</c:v>
                </c:pt>
                <c:pt idx="2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3A-454B-A057-6FBD07D87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82304"/>
        <c:axId val="224506368"/>
      </c:barChart>
      <c:catAx>
        <c:axId val="226082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224506368"/>
        <c:crosses val="autoZero"/>
        <c:auto val="1"/>
        <c:lblAlgn val="ctr"/>
        <c:lblOffset val="100"/>
        <c:noMultiLvlLbl val="0"/>
      </c:catAx>
      <c:valAx>
        <c:axId val="224506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Concentration (mg·kg</a:t>
                </a:r>
                <a:r>
                  <a:rPr lang="en-US" sz="1200" b="0" baseline="30000"/>
                  <a:t>-1</a:t>
                </a:r>
                <a:r>
                  <a:rPr lang="en-US" sz="1200" b="0"/>
                  <a:t>)
</a:t>
                </a:r>
              </a:p>
            </c:rich>
          </c:tx>
          <c:layout>
            <c:manualLayout>
              <c:xMode val="edge"/>
              <c:yMode val="edge"/>
              <c:x val="5.8638621343303052E-4"/>
              <c:y val="0.26064925984004284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26082304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t"/>
      <c:layout>
        <c:manualLayout>
          <c:xMode val="edge"/>
          <c:yMode val="edge"/>
          <c:x val="0.17755578016236828"/>
          <c:y val="3.0905077262693158E-2"/>
          <c:w val="0.75010384414750386"/>
          <c:h val="8.0637294920074792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12541835030372"/>
          <c:y val="0.13779225100063516"/>
          <c:w val="0.69337088292190252"/>
          <c:h val="0.7580678919616482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'Figure 9'!$E$9</c:f>
              <c:strCache>
                <c:ptCount val="1"/>
                <c:pt idx="0">
                  <c:v>Testing ground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FF"/>
              </a:solidFill>
            </a:ln>
          </c:spPr>
          <c:invertIfNegative val="0"/>
          <c:cat>
            <c:strRef>
              <c:f>'Figure 9'!$C$10:$C$13</c:f>
              <c:strCache>
                <c:ptCount val="4"/>
                <c:pt idx="0">
                  <c:v>Cu</c:v>
                </c:pt>
                <c:pt idx="1">
                  <c:v>Cr</c:v>
                </c:pt>
                <c:pt idx="2">
                  <c:v>Pb</c:v>
                </c:pt>
                <c:pt idx="3">
                  <c:v>Zn</c:v>
                </c:pt>
              </c:strCache>
            </c:strRef>
          </c:cat>
          <c:val>
            <c:numRef>
              <c:f>'Figure 9'!$E$10:$E$13</c:f>
              <c:numCache>
                <c:formatCode>General</c:formatCode>
                <c:ptCount val="4"/>
                <c:pt idx="0">
                  <c:v>52</c:v>
                </c:pt>
                <c:pt idx="1">
                  <c:v>31</c:v>
                </c:pt>
                <c:pt idx="2">
                  <c:v>134</c:v>
                </c:pt>
                <c:pt idx="3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1-403D-9A77-D9CACC462820}"/>
            </c:ext>
          </c:extLst>
        </c:ser>
        <c:ser>
          <c:idx val="0"/>
          <c:order val="1"/>
          <c:tx>
            <c:strRef>
              <c:f>'Figure 9'!$D$9</c:f>
              <c:strCache>
                <c:ptCount val="1"/>
                <c:pt idx="0">
                  <c:v>Treshold</c:v>
                </c:pt>
              </c:strCache>
            </c:strRef>
          </c:tx>
          <c:spPr>
            <a:noFill/>
            <a:ln w="22225" cmpd="sng">
              <a:solidFill>
                <a:srgbClr val="FF0000"/>
              </a:solidFill>
            </a:ln>
          </c:spPr>
          <c:invertIfNegative val="0"/>
          <c:cat>
            <c:strRef>
              <c:f>'Figure 9'!$C$10:$C$13</c:f>
              <c:strCache>
                <c:ptCount val="4"/>
                <c:pt idx="0">
                  <c:v>Cu</c:v>
                </c:pt>
                <c:pt idx="1">
                  <c:v>Cr</c:v>
                </c:pt>
                <c:pt idx="2">
                  <c:v>Pb</c:v>
                </c:pt>
                <c:pt idx="3">
                  <c:v>Zn</c:v>
                </c:pt>
              </c:strCache>
            </c:strRef>
          </c:cat>
          <c:val>
            <c:numRef>
              <c:f>'Figure 9'!$D$10:$D$13</c:f>
              <c:numCache>
                <c:formatCode>General</c:formatCode>
                <c:ptCount val="4"/>
                <c:pt idx="0">
                  <c:v>300</c:v>
                </c:pt>
                <c:pt idx="1">
                  <c:v>500</c:v>
                </c:pt>
                <c:pt idx="2">
                  <c:v>500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1-403D-9A77-D9CACC462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185216"/>
        <c:axId val="224508096"/>
      </c:barChart>
      <c:catAx>
        <c:axId val="226185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224508096"/>
        <c:crosses val="autoZero"/>
        <c:auto val="1"/>
        <c:lblAlgn val="ctr"/>
        <c:lblOffset val="100"/>
        <c:noMultiLvlLbl val="0"/>
      </c:catAx>
      <c:valAx>
        <c:axId val="224508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Concentration (mg·kg</a:t>
                </a:r>
                <a:r>
                  <a:rPr lang="en-US" sz="1200" b="0" baseline="30000"/>
                  <a:t>-1</a:t>
                </a:r>
                <a:r>
                  <a:rPr lang="en-US" sz="1200" b="0"/>
                  <a:t>)
</a:t>
                </a:r>
              </a:p>
            </c:rich>
          </c:tx>
          <c:layout>
            <c:manualLayout>
              <c:xMode val="edge"/>
              <c:yMode val="edge"/>
              <c:x val="1.192025990462181E-3"/>
              <c:y val="0.22630507390344268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2618521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723290373986619"/>
          <c:y val="4.7718422978848082E-2"/>
          <c:w val="0.67026567500727374"/>
          <c:h val="8.2288600069370194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</cdr:x>
      <cdr:y>0.10456</cdr:y>
    </cdr:from>
    <cdr:to>
      <cdr:x>0.82405</cdr:x>
      <cdr:y>0.2542</cdr:y>
    </cdr:to>
    <cdr:sp macro="" textlink="">
      <cdr:nvSpPr>
        <cdr:cNvPr id="2" name="pole tekstowe 13"/>
        <cdr:cNvSpPr txBox="1"/>
      </cdr:nvSpPr>
      <cdr:spPr>
        <a:xfrm xmlns:a="http://schemas.openxmlformats.org/drawingml/2006/main">
          <a:off x="6298292" y="257628"/>
          <a:ext cx="811441" cy="3686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40000"/>
            <a:lumOff val="60000"/>
          </a:schemeClr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pl-PL"/>
          </a:defPPr>
          <a:lvl1pPr marL="0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6194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2388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68582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4777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0971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37165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3359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49553" algn="l" defTabSz="912388" rtl="0" eaLnBrk="1" latinLnBrk="0" hangingPunct="1">
            <a:defRPr sz="1796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 err="1"/>
            <a:t>Soil</a:t>
          </a:r>
          <a:r>
            <a:rPr lang="pl-PL" dirty="0"/>
            <a:t> B2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pPr/>
              <a:t>03.04.2023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0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360000" y="1713186"/>
            <a:ext cx="11808188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74172" y="2666109"/>
            <a:ext cx="7783174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74172" y="1894429"/>
            <a:ext cx="8414207" cy="477390"/>
          </a:xfrm>
        </p:spPr>
        <p:txBody>
          <a:bodyPr>
            <a:normAutofit/>
          </a:bodyPr>
          <a:lstStyle>
            <a:lvl1pPr algn="l">
              <a:defRPr sz="2300"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2000"/>
            <a:ext cx="11572767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1" y="2048952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4C546E-5355-4CA6-80D6-E6A50873F821}" type="slidenum">
              <a:rPr lang="pl-PL" smtClean="0"/>
              <a:pPr algn="ctr"/>
              <a:t>‹#›</a:t>
            </a:fld>
            <a:endParaRPr lang="pl-P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333400" y="2018809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0841"/>
            <a:ext cx="11572766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1999"/>
            <a:ext cx="11532527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00" y="1677756"/>
            <a:ext cx="11532528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0372" y="3338771"/>
            <a:ext cx="6495393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5612192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 userDrawn="1"/>
        </p:nvSpPr>
        <p:spPr>
          <a:xfrm>
            <a:off x="505661" y="1842353"/>
            <a:ext cx="5717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b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4919644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2614" y="2125001"/>
            <a:ext cx="10342960" cy="14662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5228" y="3876306"/>
            <a:ext cx="8517732" cy="1748137"/>
          </a:xfrm>
        </p:spPr>
        <p:txBody>
          <a:bodyPr/>
          <a:lstStyle>
            <a:lvl1pPr marL="0" indent="0" algn="ctr">
              <a:buNone/>
              <a:defRPr/>
            </a:lvl1pPr>
            <a:lvl2pPr marL="456011" indent="0" algn="ctr">
              <a:buNone/>
              <a:defRPr/>
            </a:lvl2pPr>
            <a:lvl3pPr marL="912023" indent="0" algn="ctr">
              <a:buNone/>
              <a:defRPr/>
            </a:lvl3pPr>
            <a:lvl4pPr marL="1368034" indent="0" algn="ctr">
              <a:buNone/>
              <a:defRPr/>
            </a:lvl4pPr>
            <a:lvl5pPr marL="1824045" indent="0" algn="ctr">
              <a:buNone/>
              <a:defRPr/>
            </a:lvl5pPr>
            <a:lvl6pPr marL="2280056" indent="0" algn="ctr">
              <a:buNone/>
              <a:defRPr/>
            </a:lvl6pPr>
            <a:lvl7pPr marL="2736068" indent="0" algn="ctr">
              <a:buNone/>
              <a:defRPr/>
            </a:lvl7pPr>
            <a:lvl8pPr marL="3192079" indent="0" algn="ctr">
              <a:buNone/>
              <a:defRPr/>
            </a:lvl8pPr>
            <a:lvl9pPr marL="364809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8409" y="6229324"/>
            <a:ext cx="2839244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fld id="{1002D23C-312C-43B8-A33A-8E05E56F8C6E}" type="datetime1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03.04.2023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7464" y="6229324"/>
            <a:ext cx="3853260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04AB-23F0-4BC7-8BAB-079194295CE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8409" y="6340167"/>
            <a:ext cx="2839244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fld id="{72D0848C-9674-4B1D-BE4A-7CB4CCDEFFFC}" type="datetime1">
              <a:rPr lang="pl-PL" smtClean="0"/>
              <a:pPr/>
              <a:t>03.04.2023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57464" y="6340167"/>
            <a:ext cx="3853260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153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56734"/>
            <a:ext cx="11311809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464561"/>
            <a:ext cx="803112" cy="27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fld id="{31B4D6F8-D4B1-4E16-8448-CA8AFCB10A8A}" type="slidenum">
              <a:rPr lang="pl-PL" smtClean="0"/>
              <a:pPr algn="ctr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3" r:id="rId7"/>
    <p:sldLayoutId id="2147483674" r:id="rId8"/>
    <p:sldLayoutId id="2147483675" r:id="rId9"/>
  </p:sldLayoutIdLst>
  <p:transition spd="slow">
    <p:push dir="u"/>
  </p:transition>
  <p:hf hdr="0" dt="0"/>
  <p:txStyles>
    <p:titleStyle>
      <a:lvl1pPr algn="l" defTabSz="912114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1" indent="-91211" algn="l" defTabSz="912114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13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5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36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7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97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11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5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11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50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fOP0soqpm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7083188" y="5847090"/>
            <a:ext cx="449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400" b="1" dirty="0">
                <a:latin typeface="Calibri" panose="020F0502020204030204" pitchFamily="34" charset="0"/>
              </a:rPr>
              <a:t>prof. Alicja Krzemień </a:t>
            </a:r>
            <a:endParaRPr lang="pl-PL" sz="2400" b="1" dirty="0"/>
          </a:p>
        </p:txBody>
      </p:sp>
      <p:pic>
        <p:nvPicPr>
          <p:cNvPr id="7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2" y="1545112"/>
            <a:ext cx="3333198" cy="12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346740" y="2949664"/>
            <a:ext cx="9676263" cy="912651"/>
          </a:xfrm>
        </p:spPr>
        <p:txBody>
          <a:bodyPr/>
          <a:lstStyle/>
          <a:p>
            <a:r>
              <a:rPr lang="pl-PL" sz="3200" dirty="0" err="1">
                <a:solidFill>
                  <a:schemeClr val="bg1">
                    <a:lumMod val="75000"/>
                  </a:schemeClr>
                </a:solidFill>
              </a:rPr>
              <a:t>Circular</a:t>
            </a:r>
            <a:r>
              <a:rPr lang="pl-PL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l-PL" sz="3200" dirty="0" err="1">
                <a:solidFill>
                  <a:schemeClr val="bg1">
                    <a:lumMod val="75000"/>
                  </a:schemeClr>
                </a:solidFill>
              </a:rPr>
              <a:t>Economy</a:t>
            </a:r>
            <a:r>
              <a:rPr lang="pl-PL" sz="3200" dirty="0">
                <a:solidFill>
                  <a:schemeClr val="bg1">
                    <a:lumMod val="75000"/>
                  </a:schemeClr>
                </a:solidFill>
              </a:rPr>
              <a:t> in GIG </a:t>
            </a:r>
            <a:r>
              <a:rPr lang="pl-PL" sz="3200" dirty="0" err="1">
                <a:solidFill>
                  <a:schemeClr val="bg1">
                    <a:lumMod val="75000"/>
                  </a:schemeClr>
                </a:solidFill>
              </a:rPr>
              <a:t>activities</a:t>
            </a:r>
            <a:br>
              <a:rPr lang="pl-PL" dirty="0">
                <a:solidFill>
                  <a:schemeClr val="bg1">
                    <a:lumMod val="75000"/>
                  </a:schemeClr>
                </a:solidFill>
              </a:rPr>
            </a:b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50404" y="3769631"/>
            <a:ext cx="11417784" cy="14574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European research project RECOVERY</a:t>
            </a:r>
            <a:r>
              <a:rPr lang="pl-PL" dirty="0"/>
              <a:t> (</a:t>
            </a:r>
            <a:r>
              <a:rPr lang="en-US" dirty="0"/>
              <a:t>07/2019</a:t>
            </a:r>
            <a:r>
              <a:rPr lang="pl-PL" dirty="0"/>
              <a:t> - </a:t>
            </a:r>
            <a:r>
              <a:rPr lang="en-US" dirty="0"/>
              <a:t>06/2023</a:t>
            </a:r>
            <a:r>
              <a:rPr lang="pl-PL" dirty="0"/>
              <a:t>):</a:t>
            </a:r>
          </a:p>
          <a:p>
            <a:pPr algn="ctr"/>
            <a:r>
              <a:rPr lang="en-US" sz="2800" b="1" dirty="0"/>
              <a:t>“Recovery of degraded and transformed ecosystems in coal mining-affected areas”</a:t>
            </a:r>
            <a:endParaRPr lang="pl-PL" sz="2800" b="1" dirty="0"/>
          </a:p>
        </p:txBody>
      </p:sp>
      <p:sp>
        <p:nvSpPr>
          <p:cNvPr id="4" name="Prostokąt 3"/>
          <p:cNvSpPr/>
          <p:nvPr/>
        </p:nvSpPr>
        <p:spPr>
          <a:xfrm>
            <a:off x="1897037" y="5106299"/>
            <a:ext cx="8611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Research Fund for Coal and Steel (847205-RECOVERY-RFCS-2018</a:t>
            </a:r>
            <a:r>
              <a:rPr lang="pl-PL" sz="1800" dirty="0"/>
              <a:t>)</a:t>
            </a:r>
          </a:p>
          <a:p>
            <a:pPr algn="ctr"/>
            <a:r>
              <a:rPr lang="en-US" sz="1800" dirty="0"/>
              <a:t>and the Polish Ministry of Science and Higher Education</a:t>
            </a:r>
            <a:r>
              <a:rPr lang="pl-PL" sz="1800" dirty="0"/>
              <a:t> (</a:t>
            </a:r>
            <a:r>
              <a:rPr lang="en-US" sz="1800" dirty="0"/>
              <a:t>5036/</a:t>
            </a:r>
            <a:r>
              <a:rPr lang="en-US" sz="1800" dirty="0" err="1"/>
              <a:t>FBWiS</a:t>
            </a:r>
            <a:r>
              <a:rPr lang="en-US" sz="1800" dirty="0"/>
              <a:t>/2019/2</a:t>
            </a:r>
            <a:r>
              <a:rPr lang="pl-PL" sz="1800" dirty="0"/>
              <a:t>)</a:t>
            </a:r>
          </a:p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Artificial</a:t>
            </a:r>
            <a:r>
              <a:rPr lang="pl-PL" dirty="0"/>
              <a:t>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10</a:t>
            </a:fld>
            <a:endParaRPr lang="pl-PL" dirty="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B7DC0619-4337-4598-948E-F6E0648F4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9774"/>
          <a:stretch/>
        </p:blipFill>
        <p:spPr>
          <a:xfrm>
            <a:off x="331626" y="1655617"/>
            <a:ext cx="5659033" cy="41930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28110" y="946958"/>
            <a:ext cx="11760690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Different shares of components </a:t>
            </a:r>
            <a:r>
              <a:rPr lang="pl-PL" dirty="0" err="1"/>
              <a:t>allowed</a:t>
            </a:r>
            <a:r>
              <a:rPr lang="pl-PL" dirty="0"/>
              <a:t> </a:t>
            </a:r>
            <a:r>
              <a:rPr lang="en-US" dirty="0"/>
              <a:t>preparing soils substitutes suitable for different habitats (A-D):</a:t>
            </a:r>
          </a:p>
        </p:txBody>
      </p:sp>
      <p:sp>
        <p:nvSpPr>
          <p:cNvPr id="7" name="Prostokąt 6"/>
          <p:cNvSpPr/>
          <p:nvPr/>
        </p:nvSpPr>
        <p:spPr>
          <a:xfrm>
            <a:off x="6452557" y="1655618"/>
            <a:ext cx="5870037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1800" b="1" dirty="0" err="1">
                <a:latin typeface="Calibri" panose="020F0502020204030204" pitchFamily="34" charset="0"/>
              </a:rPr>
              <a:t>Four</a:t>
            </a:r>
            <a:r>
              <a:rPr lang="pl-PL" sz="1800" b="1" dirty="0">
                <a:latin typeface="Calibri" panose="020F0502020204030204" pitchFamily="34" charset="0"/>
              </a:rPr>
              <a:t> </a:t>
            </a:r>
            <a:r>
              <a:rPr lang="pl-PL" sz="1800" b="1" dirty="0" err="1">
                <a:latin typeface="Calibri" panose="020F0502020204030204" pitchFamily="34" charset="0"/>
              </a:rPr>
              <a:t>types</a:t>
            </a:r>
            <a:r>
              <a:rPr lang="pl-PL" sz="1800" b="1" dirty="0">
                <a:latin typeface="Calibri" panose="020F0502020204030204" pitchFamily="34" charset="0"/>
              </a:rPr>
              <a:t> of </a:t>
            </a:r>
            <a:r>
              <a:rPr lang="pl-PL" sz="1800" b="1" dirty="0" err="1">
                <a:latin typeface="Calibri" panose="020F0502020204030204" pitchFamily="34" charset="0"/>
              </a:rPr>
              <a:t>artificial</a:t>
            </a:r>
            <a:r>
              <a:rPr lang="pl-PL" sz="1800" b="1" dirty="0">
                <a:latin typeface="Calibri" panose="020F0502020204030204" pitchFamily="34" charset="0"/>
              </a:rPr>
              <a:t> </a:t>
            </a:r>
            <a:r>
              <a:rPr lang="pl-PL" sz="1800" b="1" dirty="0" err="1">
                <a:latin typeface="Calibri" panose="020F0502020204030204" pitchFamily="34" charset="0"/>
              </a:rPr>
              <a:t>solis</a:t>
            </a:r>
            <a:r>
              <a:rPr lang="pl-PL" sz="1800" b="1" dirty="0">
                <a:latin typeface="Calibri" panose="020F0502020204030204" pitchFamily="34" charset="0"/>
              </a:rPr>
              <a:t> (A-D) </a:t>
            </a:r>
            <a:r>
              <a:rPr lang="pl-PL" sz="1800" b="1" dirty="0" err="1">
                <a:latin typeface="Calibri" panose="020F0502020204030204" pitchFamily="34" charset="0"/>
              </a:rPr>
              <a:t>were</a:t>
            </a:r>
            <a:r>
              <a:rPr lang="pl-PL" sz="1800" b="1" dirty="0">
                <a:latin typeface="Calibri" panose="020F0502020204030204" pitchFamily="34" charset="0"/>
              </a:rPr>
              <a:t> for </a:t>
            </a:r>
            <a:r>
              <a:rPr lang="pl-PL" sz="1800" b="1" dirty="0" err="1">
                <a:latin typeface="Calibri" panose="020F0502020204030204" pitchFamily="34" charset="0"/>
              </a:rPr>
              <a:t>different</a:t>
            </a:r>
            <a:r>
              <a:rPr lang="pl-PL" sz="1800" b="1" dirty="0">
                <a:latin typeface="Calibri" panose="020F0502020204030204" pitchFamily="34" charset="0"/>
              </a:rPr>
              <a:t> </a:t>
            </a:r>
            <a:r>
              <a:rPr lang="pl-PL" sz="1800" b="1" dirty="0" err="1">
                <a:latin typeface="Calibri" panose="020F0502020204030204" pitchFamily="34" charset="0"/>
              </a:rPr>
              <a:t>habitats</a:t>
            </a:r>
            <a:r>
              <a:rPr lang="pl-PL" sz="1800" b="1" dirty="0">
                <a:latin typeface="Calibri" panose="020F0502020204030204" pitchFamily="34" charset="0"/>
              </a:rPr>
              <a:t>:</a:t>
            </a:r>
          </a:p>
          <a:p>
            <a:r>
              <a:rPr lang="pl-PL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A</a:t>
            </a:r>
            <a:r>
              <a:rPr lang="pl-PL" sz="1800" dirty="0">
                <a:latin typeface="Calibri" panose="020F0502020204030204" pitchFamily="34" charset="0"/>
              </a:rPr>
              <a:t>-</a:t>
            </a:r>
            <a:r>
              <a:rPr lang="pl-PL" sz="1800" dirty="0" err="1">
                <a:latin typeface="Calibri" panose="020F0502020204030204" pitchFamily="34" charset="0"/>
              </a:rPr>
              <a:t>Soils</a:t>
            </a:r>
            <a:r>
              <a:rPr lang="pl-PL" sz="1800" dirty="0">
                <a:latin typeface="Calibri" panose="020F0502020204030204" pitchFamily="34" charset="0"/>
              </a:rPr>
              <a:t> for </a:t>
            </a:r>
            <a:r>
              <a:rPr lang="pl-PL" sz="1800" dirty="0" err="1">
                <a:latin typeface="Calibri" panose="020F0502020204030204" pitchFamily="34" charset="0"/>
              </a:rPr>
              <a:t>low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vegetation</a:t>
            </a:r>
            <a:r>
              <a:rPr lang="pl-PL" sz="1800" dirty="0">
                <a:latin typeface="Calibri" panose="020F0502020204030204" pitchFamily="34" charset="0"/>
              </a:rPr>
              <a:t> of </a:t>
            </a:r>
            <a:r>
              <a:rPr lang="pl-PL" sz="1800" dirty="0" err="1">
                <a:latin typeface="Calibri" panose="020F0502020204030204" pitchFamily="34" charset="0"/>
              </a:rPr>
              <a:t>dry</a:t>
            </a:r>
            <a:r>
              <a:rPr lang="pl-PL" sz="1800" dirty="0">
                <a:latin typeface="Calibri" panose="020F0502020204030204" pitchFamily="34" charset="0"/>
              </a:rPr>
              <a:t> and </a:t>
            </a:r>
            <a:r>
              <a:rPr lang="pl-PL" sz="1800" dirty="0" err="1">
                <a:latin typeface="Calibri" panose="020F0502020204030204" pitchFamily="34" charset="0"/>
              </a:rPr>
              <a:t>poor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habitats</a:t>
            </a:r>
            <a:r>
              <a:rPr lang="pl-PL" sz="1800" dirty="0">
                <a:latin typeface="Calibri" panose="020F0502020204030204" pitchFamily="34" charset="0"/>
              </a:rPr>
              <a:t> (A1-A3)</a:t>
            </a:r>
          </a:p>
          <a:p>
            <a:r>
              <a:rPr lang="pl-PL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B</a:t>
            </a:r>
            <a:r>
              <a:rPr lang="pl-PL" sz="1800" b="1" dirty="0">
                <a:latin typeface="Calibri" panose="020F0502020204030204" pitchFamily="34" charset="0"/>
              </a:rPr>
              <a:t>-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Soils</a:t>
            </a:r>
            <a:r>
              <a:rPr lang="pl-PL" sz="1800" dirty="0">
                <a:latin typeface="Calibri" panose="020F0502020204030204" pitchFamily="34" charset="0"/>
              </a:rPr>
              <a:t> for </a:t>
            </a:r>
            <a:r>
              <a:rPr lang="pl-PL" sz="1800" dirty="0" err="1">
                <a:latin typeface="Calibri" panose="020F0502020204030204" pitchFamily="34" charset="0"/>
              </a:rPr>
              <a:t>low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vegetation</a:t>
            </a:r>
            <a:r>
              <a:rPr lang="pl-PL" sz="1800" dirty="0">
                <a:latin typeface="Calibri" panose="020F0502020204030204" pitchFamily="34" charset="0"/>
              </a:rPr>
              <a:t> of </a:t>
            </a:r>
            <a:r>
              <a:rPr lang="pl-PL" sz="1800" dirty="0" err="1">
                <a:latin typeface="Calibri" panose="020F0502020204030204" pitchFamily="34" charset="0"/>
              </a:rPr>
              <a:t>fresh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habitats</a:t>
            </a:r>
            <a:r>
              <a:rPr lang="pl-PL" sz="1800" dirty="0">
                <a:latin typeface="Calibri" panose="020F0502020204030204" pitchFamily="34" charset="0"/>
              </a:rPr>
              <a:t> (B1-B3)</a:t>
            </a:r>
          </a:p>
          <a:p>
            <a:r>
              <a:rPr lang="pl-PL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C</a:t>
            </a:r>
            <a:r>
              <a:rPr lang="pl-PL" sz="1800" dirty="0">
                <a:latin typeface="Calibri" panose="020F0502020204030204" pitchFamily="34" charset="0"/>
              </a:rPr>
              <a:t>-</a:t>
            </a:r>
            <a:r>
              <a:rPr lang="pl-PL" sz="1800" dirty="0" err="1">
                <a:latin typeface="Calibri" panose="020F0502020204030204" pitchFamily="34" charset="0"/>
              </a:rPr>
              <a:t>Soils</a:t>
            </a:r>
            <a:r>
              <a:rPr lang="pl-PL" sz="1800" dirty="0">
                <a:latin typeface="Calibri" panose="020F0502020204030204" pitchFamily="34" charset="0"/>
              </a:rPr>
              <a:t> for </a:t>
            </a:r>
            <a:r>
              <a:rPr lang="pl-PL" sz="1800" dirty="0" err="1">
                <a:latin typeface="Calibri" panose="020F0502020204030204" pitchFamily="34" charset="0"/>
              </a:rPr>
              <a:t>woody</a:t>
            </a:r>
            <a:r>
              <a:rPr lang="pl-PL" sz="1800" dirty="0">
                <a:latin typeface="Calibri" panose="020F0502020204030204" pitchFamily="34" charset="0"/>
              </a:rPr>
              <a:t> and </a:t>
            </a:r>
            <a:r>
              <a:rPr lang="pl-PL" sz="1800" dirty="0" err="1">
                <a:latin typeface="Calibri" panose="020F0502020204030204" pitchFamily="34" charset="0"/>
              </a:rPr>
              <a:t>shrub-like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vegetation</a:t>
            </a:r>
            <a:r>
              <a:rPr lang="pl-PL" sz="1800" dirty="0">
                <a:latin typeface="Calibri" panose="020F0502020204030204" pitchFamily="34" charset="0"/>
              </a:rPr>
              <a:t> (C1-C3)</a:t>
            </a:r>
          </a:p>
          <a:p>
            <a:r>
              <a:rPr lang="pl-PL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D</a:t>
            </a:r>
            <a:r>
              <a:rPr lang="pl-PL" sz="1800" b="1" dirty="0">
                <a:latin typeface="Calibri" panose="020F0502020204030204" pitchFamily="34" charset="0"/>
              </a:rPr>
              <a:t>-</a:t>
            </a:r>
            <a:r>
              <a:rPr lang="pl-PL" sz="1800" dirty="0" err="1">
                <a:latin typeface="Calibri" panose="020F0502020204030204" pitchFamily="34" charset="0"/>
              </a:rPr>
              <a:t>Soils</a:t>
            </a:r>
            <a:r>
              <a:rPr lang="pl-PL" sz="1800" dirty="0">
                <a:latin typeface="Calibri" panose="020F0502020204030204" pitchFamily="34" charset="0"/>
              </a:rPr>
              <a:t> for </a:t>
            </a:r>
            <a:r>
              <a:rPr lang="pl-PL" sz="1800" dirty="0" err="1">
                <a:latin typeface="Calibri" panose="020F0502020204030204" pitchFamily="34" charset="0"/>
              </a:rPr>
              <a:t>vegetation</a:t>
            </a:r>
            <a:r>
              <a:rPr lang="pl-PL" sz="1800" dirty="0">
                <a:latin typeface="Calibri" panose="020F0502020204030204" pitchFamily="34" charset="0"/>
              </a:rPr>
              <a:t> of wet and </a:t>
            </a:r>
            <a:r>
              <a:rPr lang="pl-PL" sz="1800" dirty="0" err="1">
                <a:latin typeface="Calibri" panose="020F0502020204030204" pitchFamily="34" charset="0"/>
              </a:rPr>
              <a:t>humid</a:t>
            </a:r>
            <a:r>
              <a:rPr lang="pl-PL" sz="1800" dirty="0">
                <a:latin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</a:rPr>
              <a:t>habitats</a:t>
            </a:r>
            <a:r>
              <a:rPr lang="pl-PL" sz="1800" dirty="0">
                <a:latin typeface="Calibri" panose="020F0502020204030204" pitchFamily="34" charset="0"/>
              </a:rPr>
              <a:t> (D1-D3)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7470850" y="3524138"/>
            <a:ext cx="3198762" cy="2145108"/>
            <a:chOff x="7677687" y="1712089"/>
            <a:chExt cx="2435045" cy="1690719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6"/>
            <a:stretch/>
          </p:blipFill>
          <p:spPr>
            <a:xfrm>
              <a:off x="7677687" y="1712089"/>
              <a:ext cx="1112849" cy="805983"/>
            </a:xfrm>
            <a:prstGeom prst="rect">
              <a:avLst/>
            </a:prstGeom>
          </p:spPr>
        </p:pic>
        <p:pic>
          <p:nvPicPr>
            <p:cNvPr id="10" name="Picture 2" descr="Znalezione obrazy dla zapytania gÅÃ³g dwuszyjkow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8" y="2614495"/>
              <a:ext cx="1112849" cy="78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az 10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"/>
            <a:stretch/>
          </p:blipFill>
          <p:spPr bwMode="auto">
            <a:xfrm>
              <a:off x="8950704" y="1712089"/>
              <a:ext cx="1162028" cy="805983"/>
            </a:xfrm>
            <a:prstGeom prst="rect">
              <a:avLst/>
            </a:prstGeom>
            <a:noFill/>
          </p:spPr>
        </p:pic>
        <p:pic>
          <p:nvPicPr>
            <p:cNvPr id="12" name="Obraz 11" descr="D:\Aktualne 1\Skawina\ścieżka przyrodnicza\IMG_20180626_083005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6"/>
            <a:stretch/>
          </p:blipFill>
          <p:spPr bwMode="auto">
            <a:xfrm>
              <a:off x="8950702" y="2632413"/>
              <a:ext cx="1146054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pole tekstowe 12"/>
            <p:cNvSpPr txBox="1"/>
            <p:nvPr/>
          </p:nvSpPr>
          <p:spPr>
            <a:xfrm>
              <a:off x="7677688" y="2235772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8950704" y="2221194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7677687" y="312580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8942688" y="312580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60104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germination of </a:t>
            </a:r>
            <a:r>
              <a:rPr lang="en-US" i="1" dirty="0"/>
              <a:t>S</a:t>
            </a:r>
            <a:r>
              <a:rPr lang="pl-PL" i="1" dirty="0"/>
              <a:t>INAPIS ALBA</a:t>
            </a:r>
            <a:r>
              <a:rPr lang="en-US" sz="2400" i="1" cap="none" dirty="0"/>
              <a:t> </a:t>
            </a:r>
            <a:r>
              <a:rPr lang="en-US" i="1" dirty="0"/>
              <a:t>L</a:t>
            </a:r>
            <a:r>
              <a:rPr lang="pl-PL" i="1" dirty="0"/>
              <a:t>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11</a:t>
            </a:fld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200154" y="1103528"/>
            <a:ext cx="5105967" cy="4546640"/>
            <a:chOff x="176325" y="1200148"/>
            <a:chExt cx="5686968" cy="5377806"/>
          </a:xfrm>
        </p:grpSpPr>
        <p:graphicFrame>
          <p:nvGraphicFramePr>
            <p:cNvPr id="5" name="Wykres 4"/>
            <p:cNvGraphicFramePr/>
            <p:nvPr>
              <p:extLst>
                <p:ext uri="{D42A27DB-BD31-4B8C-83A1-F6EECF244321}">
                  <p14:modId xmlns:p14="http://schemas.microsoft.com/office/powerpoint/2010/main" val="574501413"/>
                </p:ext>
              </p:extLst>
            </p:nvPr>
          </p:nvGraphicFramePr>
          <p:xfrm>
            <a:off x="176325" y="3966517"/>
            <a:ext cx="5240678" cy="2611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Wykres 5"/>
            <p:cNvGraphicFramePr/>
            <p:nvPr>
              <p:extLst>
                <p:ext uri="{D42A27DB-BD31-4B8C-83A1-F6EECF244321}">
                  <p14:modId xmlns:p14="http://schemas.microsoft.com/office/powerpoint/2010/main" val="2853082186"/>
                </p:ext>
              </p:extLst>
            </p:nvPr>
          </p:nvGraphicFramePr>
          <p:xfrm>
            <a:off x="287993" y="1200148"/>
            <a:ext cx="5575300" cy="256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Nawias klamrowy zamykający 6"/>
            <p:cNvSpPr/>
            <p:nvPr/>
          </p:nvSpPr>
          <p:spPr>
            <a:xfrm>
              <a:off x="5147581" y="1351836"/>
              <a:ext cx="269422" cy="212271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Nawias klamrowy zamykający 7"/>
            <p:cNvSpPr/>
            <p:nvPr/>
          </p:nvSpPr>
          <p:spPr>
            <a:xfrm>
              <a:off x="5158247" y="3992934"/>
              <a:ext cx="269422" cy="212271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995569" y="1159595"/>
            <a:ext cx="25352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Fly ash from coal combustion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Fly ash from plant biomass combustion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err="1"/>
              <a:t>Decarbonisation</a:t>
            </a:r>
            <a:r>
              <a:rPr lang="en-US" sz="1200" dirty="0"/>
              <a:t> lime from water softening process 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Aggregate (0-2 mm) from mine waste processing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Sealing material from coal processing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Sewage sludge</a:t>
            </a:r>
            <a:endParaRPr lang="pl-PL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/>
              <a:t>Spent</a:t>
            </a:r>
            <a:r>
              <a:rPr lang="pl-PL" sz="1200" dirty="0"/>
              <a:t> </a:t>
            </a:r>
            <a:r>
              <a:rPr lang="pl-PL" sz="1200" dirty="0" err="1"/>
              <a:t>mushroom</a:t>
            </a:r>
            <a:r>
              <a:rPr lang="pl-PL" sz="1200" dirty="0"/>
              <a:t> </a:t>
            </a:r>
            <a:r>
              <a:rPr lang="pl-PL" sz="1200" dirty="0" err="1"/>
              <a:t>compost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884789" y="3576212"/>
            <a:ext cx="2715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err="1"/>
              <a:t>Decarbonisation</a:t>
            </a:r>
            <a:r>
              <a:rPr lang="en-US" sz="1200" dirty="0"/>
              <a:t> lime from water softening process </a:t>
            </a:r>
            <a:r>
              <a:rPr lang="pl-PL" sz="1200" dirty="0">
                <a:solidFill>
                  <a:srgbClr val="0070C0"/>
                </a:solidFill>
              </a:rPr>
              <a:t>(DL)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Aggregate (0-2 mm) from mine waste processing</a:t>
            </a:r>
            <a:r>
              <a:rPr lang="pl-PL" sz="1200" dirty="0"/>
              <a:t> </a:t>
            </a:r>
            <a:r>
              <a:rPr lang="pl-PL" sz="1200" dirty="0">
                <a:solidFill>
                  <a:srgbClr val="0070C0"/>
                </a:solidFill>
              </a:rPr>
              <a:t>(AG)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Sealing material from coal processing</a:t>
            </a:r>
            <a:r>
              <a:rPr lang="pl-PL" sz="1200" dirty="0"/>
              <a:t> </a:t>
            </a:r>
            <a:r>
              <a:rPr lang="pl-PL" sz="1200" dirty="0">
                <a:solidFill>
                  <a:srgbClr val="0070C0"/>
                </a:solidFill>
              </a:rPr>
              <a:t>(SM)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Energetic slag from coal combustion</a:t>
            </a:r>
            <a:r>
              <a:rPr lang="pl-PL" sz="1200" dirty="0"/>
              <a:t> </a:t>
            </a:r>
            <a:r>
              <a:rPr lang="pl-PL" sz="1200" dirty="0">
                <a:solidFill>
                  <a:srgbClr val="0070C0"/>
                </a:solidFill>
              </a:rPr>
              <a:t>(ES)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/>
              <a:t>Spent</a:t>
            </a:r>
            <a:r>
              <a:rPr lang="pl-PL" sz="1200" dirty="0"/>
              <a:t> </a:t>
            </a:r>
            <a:r>
              <a:rPr lang="pl-PL" sz="1200" dirty="0" err="1"/>
              <a:t>mushroom</a:t>
            </a:r>
            <a:r>
              <a:rPr lang="pl-PL" sz="1200" dirty="0"/>
              <a:t> </a:t>
            </a:r>
            <a:r>
              <a:rPr lang="pl-PL" sz="1200" dirty="0" err="1"/>
              <a:t>compost</a:t>
            </a:r>
            <a:r>
              <a:rPr lang="pl-PL" sz="1200" dirty="0"/>
              <a:t> </a:t>
            </a:r>
            <a:r>
              <a:rPr lang="pl-PL" sz="1200" dirty="0">
                <a:solidFill>
                  <a:srgbClr val="0070C0"/>
                </a:solidFill>
              </a:rPr>
              <a:t>(CM)</a:t>
            </a:r>
          </a:p>
        </p:txBody>
      </p:sp>
      <p:pic>
        <p:nvPicPr>
          <p:cNvPr id="4098" name="Picture 2" descr="C:\Users\AWieckol\Desktop\Moje dokumenty\RECOVERY\Literatura\Gleby poligon\Rysunki wersja A-D\Fig 1_L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02" y="1650454"/>
            <a:ext cx="4481203" cy="24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rostokąt 30"/>
          <p:cNvSpPr/>
          <p:nvPr/>
        </p:nvSpPr>
        <p:spPr>
          <a:xfrm>
            <a:off x="7745102" y="4185476"/>
            <a:ext cx="3795622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a typeface="Times New Roman"/>
              </a:rPr>
              <a:t>The best germination result was obtained for soil based on the content of energy sludge instead of fly ash from coal or biomass combustion</a:t>
            </a:r>
            <a:endParaRPr lang="pl-PL" sz="1400" dirty="0"/>
          </a:p>
        </p:txBody>
      </p:sp>
      <p:sp>
        <p:nvSpPr>
          <p:cNvPr id="33" name="Strzałka zakrzywiona w lewo 32"/>
          <p:cNvSpPr/>
          <p:nvPr/>
        </p:nvSpPr>
        <p:spPr>
          <a:xfrm rot="3333609" flipV="1">
            <a:off x="7453864" y="4806120"/>
            <a:ext cx="582473" cy="1048836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457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574" y="231960"/>
            <a:ext cx="11613899" cy="896897"/>
          </a:xfrm>
        </p:spPr>
        <p:txBody>
          <a:bodyPr>
            <a:normAutofit/>
          </a:bodyPr>
          <a:lstStyle/>
          <a:p>
            <a:r>
              <a:rPr lang="pl-PL" dirty="0"/>
              <a:t>TESTING </a:t>
            </a:r>
            <a:r>
              <a:rPr lang="pl-PL" dirty="0" err="1"/>
              <a:t>GROuND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12</a:t>
            </a:fld>
            <a:endParaRPr lang="pl-PL" dirty="0"/>
          </a:p>
        </p:txBody>
      </p:sp>
      <p:grpSp>
        <p:nvGrpSpPr>
          <p:cNvPr id="41" name="Grupa 40"/>
          <p:cNvGrpSpPr/>
          <p:nvPr/>
        </p:nvGrpSpPr>
        <p:grpSpPr>
          <a:xfrm>
            <a:off x="336574" y="2053493"/>
            <a:ext cx="5988384" cy="3917891"/>
            <a:chOff x="2189716" y="688021"/>
            <a:chExt cx="6520265" cy="4288953"/>
          </a:xfrm>
        </p:grpSpPr>
        <p:grpSp>
          <p:nvGrpSpPr>
            <p:cNvPr id="42" name="Grupa 41"/>
            <p:cNvGrpSpPr/>
            <p:nvPr/>
          </p:nvGrpSpPr>
          <p:grpSpPr>
            <a:xfrm>
              <a:off x="2917836" y="1160550"/>
              <a:ext cx="3816424" cy="3816424"/>
              <a:chOff x="2699792" y="1052736"/>
              <a:chExt cx="3816424" cy="3816424"/>
            </a:xfrm>
          </p:grpSpPr>
          <p:sp>
            <p:nvSpPr>
              <p:cNvPr id="71" name="Prostokąt 70"/>
              <p:cNvSpPr/>
              <p:nvPr/>
            </p:nvSpPr>
            <p:spPr>
              <a:xfrm>
                <a:off x="2699792" y="1052736"/>
                <a:ext cx="3816424" cy="3816424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Prostokąt 71"/>
              <p:cNvSpPr/>
              <p:nvPr/>
            </p:nvSpPr>
            <p:spPr>
              <a:xfrm>
                <a:off x="3707904" y="1124744"/>
                <a:ext cx="864096" cy="367240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Prostokąt 72"/>
              <p:cNvSpPr/>
              <p:nvPr/>
            </p:nvSpPr>
            <p:spPr>
              <a:xfrm>
                <a:off x="4644008" y="1116895"/>
                <a:ext cx="864096" cy="3672408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Prostokąt 73"/>
              <p:cNvSpPr/>
              <p:nvPr/>
            </p:nvSpPr>
            <p:spPr>
              <a:xfrm>
                <a:off x="5580112" y="1116895"/>
                <a:ext cx="864096" cy="3672408"/>
              </a:xfrm>
              <a:prstGeom prst="rect">
                <a:avLst/>
              </a:prstGeom>
              <a:solidFill>
                <a:srgbClr val="9BBB59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Prostokąt 74"/>
              <p:cNvSpPr/>
              <p:nvPr/>
            </p:nvSpPr>
            <p:spPr>
              <a:xfrm>
                <a:off x="2771800" y="1124744"/>
                <a:ext cx="864096" cy="367240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Prostokąt 42"/>
            <p:cNvSpPr/>
            <p:nvPr/>
          </p:nvSpPr>
          <p:spPr>
            <a:xfrm>
              <a:off x="6302212" y="1361372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rostokąt 43"/>
            <p:cNvSpPr/>
            <p:nvPr/>
          </p:nvSpPr>
          <p:spPr>
            <a:xfrm>
              <a:off x="6310596" y="2054130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Prostokąt 44"/>
            <p:cNvSpPr/>
            <p:nvPr/>
          </p:nvSpPr>
          <p:spPr>
            <a:xfrm>
              <a:off x="5942172" y="2468257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Prostokąt 45"/>
            <p:cNvSpPr/>
            <p:nvPr/>
          </p:nvSpPr>
          <p:spPr>
            <a:xfrm>
              <a:off x="6302212" y="3096741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6022564" y="3669721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Prostokąt 47"/>
            <p:cNvSpPr/>
            <p:nvPr/>
          </p:nvSpPr>
          <p:spPr>
            <a:xfrm>
              <a:off x="6302212" y="4158952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Prostokąt 48"/>
            <p:cNvSpPr/>
            <p:nvPr/>
          </p:nvSpPr>
          <p:spPr>
            <a:xfrm>
              <a:off x="5150084" y="1361372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rostokąt 49"/>
            <p:cNvSpPr/>
            <p:nvPr/>
          </p:nvSpPr>
          <p:spPr>
            <a:xfrm>
              <a:off x="4934060" y="1975664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rostokąt 50"/>
            <p:cNvSpPr/>
            <p:nvPr/>
          </p:nvSpPr>
          <p:spPr>
            <a:xfrm>
              <a:off x="5222092" y="2609836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Prostokąt 51"/>
            <p:cNvSpPr/>
            <p:nvPr/>
          </p:nvSpPr>
          <p:spPr>
            <a:xfrm>
              <a:off x="5315657" y="3267215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Prostokąt 52"/>
            <p:cNvSpPr/>
            <p:nvPr/>
          </p:nvSpPr>
          <p:spPr>
            <a:xfrm>
              <a:off x="5078076" y="3793065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rostokąt 53"/>
            <p:cNvSpPr/>
            <p:nvPr/>
          </p:nvSpPr>
          <p:spPr>
            <a:xfrm>
              <a:off x="5157818" y="4267502"/>
              <a:ext cx="288032" cy="266568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ole tekstowe 54"/>
            <p:cNvSpPr txBox="1"/>
            <p:nvPr/>
          </p:nvSpPr>
          <p:spPr>
            <a:xfrm>
              <a:off x="5993125" y="688022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10 m</a:t>
              </a:r>
            </a:p>
          </p:txBody>
        </p:sp>
        <p:cxnSp>
          <p:nvCxnSpPr>
            <p:cNvPr id="56" name="Łącznik prosty ze strzałką 55"/>
            <p:cNvCxnSpPr/>
            <p:nvPr/>
          </p:nvCxnSpPr>
          <p:spPr>
            <a:xfrm>
              <a:off x="5767297" y="1004262"/>
              <a:ext cx="936104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stealth"/>
              <a:tailEnd type="stealth"/>
            </a:ln>
            <a:effectLst/>
          </p:spPr>
        </p:cxnSp>
        <p:cxnSp>
          <p:nvCxnSpPr>
            <p:cNvPr id="57" name="Łącznik prosty ze strzałką 56"/>
            <p:cNvCxnSpPr/>
            <p:nvPr/>
          </p:nvCxnSpPr>
          <p:spPr>
            <a:xfrm>
              <a:off x="4822484" y="1004262"/>
              <a:ext cx="936104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58" name="pole tekstowe 57"/>
            <p:cNvSpPr txBox="1"/>
            <p:nvPr/>
          </p:nvSpPr>
          <p:spPr>
            <a:xfrm>
              <a:off x="5032909" y="696485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10 m</a:t>
              </a:r>
            </a:p>
          </p:txBody>
        </p:sp>
        <p:sp>
          <p:nvSpPr>
            <p:cNvPr id="59" name="pole tekstowe 58"/>
            <p:cNvSpPr txBox="1"/>
            <p:nvPr/>
          </p:nvSpPr>
          <p:spPr>
            <a:xfrm>
              <a:off x="4082918" y="703451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10 m</a:t>
              </a:r>
            </a:p>
          </p:txBody>
        </p:sp>
        <p:cxnSp>
          <p:nvCxnSpPr>
            <p:cNvPr id="60" name="Łącznik prosty ze strzałką 59"/>
            <p:cNvCxnSpPr/>
            <p:nvPr/>
          </p:nvCxnSpPr>
          <p:spPr>
            <a:xfrm>
              <a:off x="3853940" y="1011228"/>
              <a:ext cx="936104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stealth"/>
              <a:tailEnd type="stealth"/>
            </a:ln>
            <a:effectLst/>
          </p:spPr>
        </p:cxnSp>
        <p:cxnSp>
          <p:nvCxnSpPr>
            <p:cNvPr id="61" name="Łącznik prosty ze strzałką 60"/>
            <p:cNvCxnSpPr/>
            <p:nvPr/>
          </p:nvCxnSpPr>
          <p:spPr>
            <a:xfrm>
              <a:off x="2917836" y="1004262"/>
              <a:ext cx="936104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62" name="pole tekstowe 61"/>
            <p:cNvSpPr txBox="1"/>
            <p:nvPr/>
          </p:nvSpPr>
          <p:spPr>
            <a:xfrm>
              <a:off x="3176005" y="688021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10m</a:t>
              </a:r>
            </a:p>
          </p:txBody>
        </p:sp>
        <p:sp>
          <p:nvSpPr>
            <p:cNvPr id="63" name="pole tekstowe 62"/>
            <p:cNvSpPr txBox="1"/>
            <p:nvPr/>
          </p:nvSpPr>
          <p:spPr>
            <a:xfrm>
              <a:off x="6118961" y="4602618"/>
              <a:ext cx="361642" cy="370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</a:p>
          </p:txBody>
        </p:sp>
        <p:sp>
          <p:nvSpPr>
            <p:cNvPr id="64" name="Prostokąt 63"/>
            <p:cNvSpPr/>
            <p:nvPr/>
          </p:nvSpPr>
          <p:spPr>
            <a:xfrm>
              <a:off x="5157819" y="4605912"/>
              <a:ext cx="361642" cy="370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600" b="1" kern="0" dirty="0">
                  <a:solidFill>
                    <a:sysClr val="windowText" lastClr="000000"/>
                  </a:solidFill>
                </a:rPr>
                <a:t>B</a:t>
              </a:r>
              <a:endPara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Prostokąt 64"/>
            <p:cNvSpPr/>
            <p:nvPr/>
          </p:nvSpPr>
          <p:spPr>
            <a:xfrm>
              <a:off x="4195932" y="4602618"/>
              <a:ext cx="361642" cy="370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600" b="1" kern="0" dirty="0">
                  <a:solidFill>
                    <a:sysClr val="windowText" lastClr="000000"/>
                  </a:solidFill>
                </a:rPr>
                <a:t>C</a:t>
              </a:r>
              <a:endPara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Prostokąt 65"/>
            <p:cNvSpPr/>
            <p:nvPr/>
          </p:nvSpPr>
          <p:spPr>
            <a:xfrm>
              <a:off x="3242320" y="4605912"/>
              <a:ext cx="361642" cy="370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600" b="1" kern="0" dirty="0">
                  <a:solidFill>
                    <a:sysClr val="windowText" lastClr="000000"/>
                  </a:solidFill>
                </a:rPr>
                <a:t>D</a:t>
              </a:r>
              <a:endPara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Łącznik prosty ze strzałką 66"/>
            <p:cNvCxnSpPr/>
            <p:nvPr/>
          </p:nvCxnSpPr>
          <p:spPr>
            <a:xfrm flipV="1">
              <a:off x="2699792" y="1173214"/>
              <a:ext cx="0" cy="380376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68" name="pole tekstowe 67"/>
            <p:cNvSpPr txBox="1"/>
            <p:nvPr/>
          </p:nvSpPr>
          <p:spPr>
            <a:xfrm>
              <a:off x="2189716" y="2876404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80m</a:t>
              </a:r>
            </a:p>
          </p:txBody>
        </p:sp>
        <p:sp>
          <p:nvSpPr>
            <p:cNvPr id="69" name="pole tekstowe 68"/>
            <p:cNvSpPr txBox="1"/>
            <p:nvPr/>
          </p:nvSpPr>
          <p:spPr>
            <a:xfrm>
              <a:off x="7054080" y="2470830"/>
              <a:ext cx="1655901" cy="64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Experimental</a:t>
              </a:r>
              <a:endParaRPr lang="pl-PL" sz="1600" kern="0" dirty="0">
                <a:solidFill>
                  <a:sysClr val="windowText" lastClr="000000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600" kern="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lot</a:t>
              </a:r>
              <a:r>
                <a:rPr lang="pl-PL" sz="1600" kern="0" dirty="0">
                  <a:solidFill>
                    <a:sysClr val="windowText" lastClr="000000"/>
                  </a:solidFill>
                </a:rPr>
                <a:t> (1 m</a:t>
              </a:r>
              <a:r>
                <a:rPr lang="pl-PL" sz="1600" kern="0" baseline="30000" dirty="0">
                  <a:solidFill>
                    <a:sysClr val="windowText" lastClr="000000"/>
                  </a:solidFill>
                </a:rPr>
                <a:t>2</a:t>
              </a:r>
              <a:r>
                <a:rPr lang="pl-PL" sz="1600" kern="0" dirty="0">
                  <a:solidFill>
                    <a:sysClr val="windowText" lastClr="000000"/>
                  </a:solidFill>
                </a:rPr>
                <a:t>)</a:t>
              </a:r>
              <a:endParaRPr kumimoji="0" lang="pl-PL" sz="16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0" name="Łącznik prosty ze strzałką 69"/>
            <p:cNvCxnSpPr/>
            <p:nvPr/>
          </p:nvCxnSpPr>
          <p:spPr>
            <a:xfrm flipH="1">
              <a:off x="6417441" y="2858997"/>
              <a:ext cx="636643" cy="40821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</p:grpSp>
      <p:pic>
        <p:nvPicPr>
          <p:cNvPr id="76" name="Obraz 7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23" y="882886"/>
            <a:ext cx="4624387" cy="34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Prostokąt 76"/>
          <p:cNvSpPr/>
          <p:nvPr/>
        </p:nvSpPr>
        <p:spPr>
          <a:xfrm>
            <a:off x="4717049" y="4696618"/>
            <a:ext cx="3041650" cy="1197764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b="1" dirty="0"/>
              <a:t>A</a:t>
            </a:r>
            <a:r>
              <a:rPr lang="pl-PL" dirty="0"/>
              <a:t>-</a:t>
            </a:r>
            <a:r>
              <a:rPr lang="en-US" dirty="0"/>
              <a:t>dry meadow</a:t>
            </a:r>
            <a:r>
              <a:rPr lang="pl-PL" dirty="0"/>
              <a:t> </a:t>
            </a:r>
            <a:r>
              <a:rPr lang="pl-PL" dirty="0" err="1"/>
              <a:t>habitats</a:t>
            </a:r>
            <a:endParaRPr lang="pl-PL" dirty="0"/>
          </a:p>
          <a:p>
            <a:r>
              <a:rPr lang="pl-PL" b="1" dirty="0"/>
              <a:t>B</a:t>
            </a:r>
            <a:r>
              <a:rPr lang="pl-PL" dirty="0"/>
              <a:t>-</a:t>
            </a:r>
            <a:r>
              <a:rPr lang="en-US" dirty="0" err="1"/>
              <a:t>mesic</a:t>
            </a:r>
            <a:r>
              <a:rPr lang="en-US" dirty="0"/>
              <a:t> </a:t>
            </a:r>
            <a:r>
              <a:rPr lang="pl-PL" dirty="0" err="1"/>
              <a:t>meadow</a:t>
            </a:r>
            <a:r>
              <a:rPr lang="pl-PL" dirty="0"/>
              <a:t> </a:t>
            </a:r>
            <a:r>
              <a:rPr lang="en-US" dirty="0"/>
              <a:t>habitats</a:t>
            </a:r>
            <a:endParaRPr lang="pl-PL" dirty="0"/>
          </a:p>
          <a:p>
            <a:r>
              <a:rPr lang="pl-PL" b="1" dirty="0"/>
              <a:t>C</a:t>
            </a:r>
            <a:r>
              <a:rPr lang="pl-PL" dirty="0"/>
              <a:t>-</a:t>
            </a:r>
            <a:r>
              <a:rPr lang="en-US" dirty="0"/>
              <a:t>shrubs</a:t>
            </a:r>
            <a:endParaRPr lang="pl-PL" dirty="0"/>
          </a:p>
          <a:p>
            <a:r>
              <a:rPr lang="pl-PL" b="1" dirty="0"/>
              <a:t>D</a:t>
            </a:r>
            <a:r>
              <a:rPr lang="pl-PL" dirty="0"/>
              <a:t>-</a:t>
            </a:r>
            <a:r>
              <a:rPr lang="en-US" dirty="0"/>
              <a:t>wetland habitats</a:t>
            </a:r>
            <a:endParaRPr lang="pl-PL" dirty="0"/>
          </a:p>
        </p:txBody>
      </p:sp>
      <p:sp>
        <p:nvSpPr>
          <p:cNvPr id="78" name="Prostokąt 77"/>
          <p:cNvSpPr/>
          <p:nvPr/>
        </p:nvSpPr>
        <p:spPr>
          <a:xfrm>
            <a:off x="422760" y="836843"/>
            <a:ext cx="6455802" cy="9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The </a:t>
            </a:r>
            <a:r>
              <a:rPr lang="pl-PL" dirty="0" err="1"/>
              <a:t>surface</a:t>
            </a:r>
            <a:r>
              <a:rPr lang="pl-PL" dirty="0"/>
              <a:t> (4000m</a:t>
            </a:r>
            <a:r>
              <a:rPr lang="pl-PL" baseline="30000" dirty="0"/>
              <a:t>2</a:t>
            </a:r>
            <a:r>
              <a:rPr lang="pl-PL" dirty="0"/>
              <a:t>) </a:t>
            </a:r>
            <a:r>
              <a:rPr lang="en-US" dirty="0"/>
              <a:t>was geodetically divided into four sections</a:t>
            </a:r>
            <a:r>
              <a:rPr lang="pl-PL" dirty="0"/>
              <a:t>. </a:t>
            </a:r>
            <a:r>
              <a:rPr lang="en-US" dirty="0"/>
              <a:t>In the sections with meadow vegetation, six experimental plots were set </a:t>
            </a:r>
            <a:r>
              <a:rPr lang="pl-PL" dirty="0"/>
              <a:t>(12 </a:t>
            </a:r>
            <a:r>
              <a:rPr lang="pl-PL" dirty="0" err="1"/>
              <a:t>plots</a:t>
            </a:r>
            <a:r>
              <a:rPr lang="pl-PL" dirty="0"/>
              <a:t> in </a:t>
            </a:r>
            <a:r>
              <a:rPr lang="pl-PL" dirty="0" err="1"/>
              <a:t>total</a:t>
            </a:r>
            <a:r>
              <a:rPr lang="pl-PL" dirty="0"/>
              <a:t>).</a:t>
            </a:r>
          </a:p>
        </p:txBody>
      </p:sp>
      <p:sp>
        <p:nvSpPr>
          <p:cNvPr id="79" name="Prostokąt 78"/>
          <p:cNvSpPr/>
          <p:nvPr/>
        </p:nvSpPr>
        <p:spPr>
          <a:xfrm>
            <a:off x="8607879" y="4586232"/>
            <a:ext cx="2991531" cy="147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Detailed lists of vascular plant species in the experimental plots were made in June 2021 and June 2022. </a:t>
            </a:r>
            <a:endParaRPr lang="pl-PL" dirty="0"/>
          </a:p>
        </p:txBody>
      </p:sp>
      <p:sp>
        <p:nvSpPr>
          <p:cNvPr id="81" name="Strzałka w prawo 80"/>
          <p:cNvSpPr/>
          <p:nvPr/>
        </p:nvSpPr>
        <p:spPr>
          <a:xfrm>
            <a:off x="7938407" y="5133408"/>
            <a:ext cx="669472" cy="311638"/>
          </a:xfrm>
          <a:prstGeom prst="rightArrow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6074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422523" y="209233"/>
            <a:ext cx="11311808" cy="896897"/>
          </a:xfrm>
        </p:spPr>
        <p:txBody>
          <a:bodyPr/>
          <a:lstStyle/>
          <a:p>
            <a:r>
              <a:rPr lang="en-US" dirty="0"/>
              <a:t>Field works on the Janina</a:t>
            </a:r>
            <a:r>
              <a:rPr lang="pl-PL" dirty="0"/>
              <a:t> </a:t>
            </a:r>
            <a:r>
              <a:rPr lang="en-US" dirty="0"/>
              <a:t>waste heap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88371" y="711175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October</a:t>
            </a:r>
            <a:r>
              <a:rPr lang="pl-PL" sz="2400" dirty="0"/>
              <a:t> 2020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219148" y="1341782"/>
            <a:ext cx="7911340" cy="4611763"/>
            <a:chOff x="1419224" y="1194567"/>
            <a:chExt cx="7911340" cy="4611763"/>
          </a:xfrm>
        </p:grpSpPr>
        <p:pic>
          <p:nvPicPr>
            <p:cNvPr id="8" name="Picture 2" descr="C:\Users\AWieckol\Desktop\20201026_12284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" t="21757" b="-92"/>
            <a:stretch/>
          </p:blipFill>
          <p:spPr bwMode="auto">
            <a:xfrm>
              <a:off x="5563378" y="3549436"/>
              <a:ext cx="3767186" cy="225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AWieckol\Downloads\IMG_20201022_11553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t="4896" r="8994" b="4688"/>
            <a:stretch/>
          </p:blipFill>
          <p:spPr bwMode="auto">
            <a:xfrm>
              <a:off x="1419224" y="3546792"/>
              <a:ext cx="3895725" cy="225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AWieckol\Downloads\IMG_20201022_1148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706" y="1194567"/>
              <a:ext cx="3772858" cy="2122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:\Users\AWieckol\Desktop\Moje dokumenty\RECOVERY\Fotki z hałdy\Prace terenowe\pażdziernik 2020\IMG_20201022_115033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5792" b="4281"/>
          <a:stretch/>
        </p:blipFill>
        <p:spPr bwMode="auto">
          <a:xfrm>
            <a:off x="219148" y="1367883"/>
            <a:ext cx="3895725" cy="20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Wieckol\Desktop\Moje dokumenty\RECOVERY\Fotki z hałdy\Prace terenowe\pażdziernik 2020\IMG_20201022_1040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r="5432" b="8896"/>
          <a:stretch/>
        </p:blipFill>
        <p:spPr bwMode="auto">
          <a:xfrm>
            <a:off x="9040505" y="1646582"/>
            <a:ext cx="2588788" cy="37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6025" y="287537"/>
            <a:ext cx="11311808" cy="896897"/>
          </a:xfrm>
        </p:spPr>
        <p:txBody>
          <a:bodyPr/>
          <a:lstStyle/>
          <a:p>
            <a:r>
              <a:rPr lang="en-US" dirty="0"/>
              <a:t>Planting the Janina waste heap for reclamation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08184" y="800948"/>
            <a:ext cx="1025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first planting of shrubs (approx. 1000 seedlings)</a:t>
            </a:r>
            <a:r>
              <a:rPr lang="pl-PL" sz="1800" dirty="0"/>
              <a:t> </a:t>
            </a:r>
            <a:r>
              <a:rPr lang="en-US" sz="1800" dirty="0"/>
              <a:t>and sowing the seeds of the flower meadow was started in</a:t>
            </a:r>
            <a:r>
              <a:rPr lang="pl-PL" sz="1800" dirty="0"/>
              <a:t> </a:t>
            </a:r>
            <a:r>
              <a:rPr lang="pl-PL" sz="1800" dirty="0" err="1"/>
              <a:t>November</a:t>
            </a:r>
            <a:r>
              <a:rPr lang="pl-PL" sz="1800" dirty="0"/>
              <a:t> 2020</a:t>
            </a:r>
            <a:r>
              <a:rPr lang="en-US" sz="1800" dirty="0"/>
              <a:t> </a:t>
            </a:r>
          </a:p>
        </p:txBody>
      </p:sp>
      <p:pic>
        <p:nvPicPr>
          <p:cNvPr id="6" name="Picture 2" descr="C:\Users\AWieckol\Desktop\RECOVERY\Fotki z hałdy\IMG_20201124_11350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8" y="1722827"/>
            <a:ext cx="3528060" cy="19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Wieckol\Desktop\RECOVERY\Fotki z hałdy\IMG_20201124_115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8" y="1722827"/>
            <a:ext cx="3474720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Wieckol\Desktop\RECOVERY\Fotki z hałdy\IMG_20201124_120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8" y="3898319"/>
            <a:ext cx="3528060" cy="19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Wieckol\Desktop\RECOVERY\Fotki z hałdy\IMG_20201124_1214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-3167" r="39306"/>
          <a:stretch/>
        </p:blipFill>
        <p:spPr bwMode="auto">
          <a:xfrm rot="5400000">
            <a:off x="4868050" y="3086586"/>
            <a:ext cx="1933196" cy="365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AWieckol\Desktop\Moje dokumenty\RECOVERY\Fotki z hałdy\Sadzonki\kwiecień 2021\rokitnik_20210423_1108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168329" y="3949659"/>
            <a:ext cx="1280470" cy="19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westeurope1-mediap.svc.ms/transform/thumbnail?provider=spo&amp;inputFormat=jpg&amp;cs=fFNQTw&amp;docid=https%3A%2F%2Funioviedo.sharepoint.com%3A443%2F_api%2Fv2.0%2Fdrives%2Fb!_twbLGgHXUKt-Y1tGf9UAGmzzUFBkOtHuIWkisjRBYQGPTjR5y3BQI2CkMlsjrOW%2Fitems%2F01DUTCHGD32IPHXINEZJHK44V2ZLFELCWU%3Fversion%3DPublished&amp;access_token=eyJ0eXAiOiJKV1QiLCJhbGciOiJub25lIn0.eyJhdWQiOiIwMDAwMDAwMy0wMDAwLTBmZjEtY2UwMC0wMDAwMDAwMDAwMDAvdW5pb3ZpZWRvLnNoYXJlcG9pbnQuY29tQDA1ZWE3NGEzLTkyYzUtNGMzMS05NzhhLTkyNWMzYzc5OWNkMCIsImlzcyI6IjAwMDAwMDAzLTAwMDAtMGZmMS1jZTAwLTAwMDAwMDAwMDAwMCIsIm5iZiI6IjE2MjE4MzYwMDAiLCJleHAiOiIxNjIxODU3NjAwIiwiZW5kcG9pbnR1cmwiOiJnVXJsOGVSTWRMSzNJenIrUGwyOHVMbU1Lc0VjNHlxYk5YbXRzYW1BcENrPSIsImVuZHBvaW50dXJsTGVuZ3RoIjoiMTE2IiwiaXNsb29wYmFjayI6IlRydWUiLCJ2ZXIiOiJoYXNoZWRwcm9vZnRva2VuIiwic2l0ZWlkIjoiTW1NeFltUmpabVV0TURjMk9DMDBNalZrTFdGa1pqa3RPR1EyWkRFNVptWTFOREF3Iiwic2lnbmluX3N0YXRlIjoiW1wia21zaVwiXSIsIm5hbWVpZCI6IjAjLmZ8bWVtYmVyc2hpcHxhd2llY2tvbF9naWcuZXUjZXh0I0B1bmlvdmllZG8ub25taWNyb3NvZnQuY29tIiwibmlpIjoibWljcm9zb2Z0LnNoYXJlcG9pbnQiLCJpc3VzZXIiOiJ0cnVlIiwiY2FjaGVrZXkiOiIwaC5mfG1lbWJlcnNoaXB8MTAwMzIwMDA0ZGZkNTcwN0BsaXZlLmNvbSIsInR0IjoiMCIsInVzZVBlcnNpc3RlbnRDb29raWUiOiIzIn0.VEtQQTU5M3JXTWpnZytRaEhZWGllYXYxTWhZUmllRk5QN3R6ODVzNWtvYz0&amp;encodeFailures=1&amp;width=611&amp;height=814&amp;srcWidth=3072&amp;srcHeight=409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40755" r="34784" b="-1"/>
          <a:stretch/>
        </p:blipFill>
        <p:spPr bwMode="auto">
          <a:xfrm>
            <a:off x="8168330" y="1722827"/>
            <a:ext cx="1280469" cy="19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C:\Users\AWieckol\Desktop\Moje dokumenty\RECOVERY\Fotki z hałdy\Sadzonki\kwiecień 2021\dereń świdwa 23.04.202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4995" r="9358"/>
          <a:stretch/>
        </p:blipFill>
        <p:spPr bwMode="auto">
          <a:xfrm>
            <a:off x="9957577" y="1737829"/>
            <a:ext cx="1303608" cy="19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Wieckol\Desktop\Moje dokumenty\RECOVERY\Fotki z hałdy\Sadzonki\kwiecień 2021\ligustr_23.04.2021_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b="2064"/>
          <a:stretch/>
        </p:blipFill>
        <p:spPr bwMode="auto">
          <a:xfrm>
            <a:off x="9957577" y="3995371"/>
            <a:ext cx="1303609" cy="19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84172" y="278864"/>
            <a:ext cx="11613899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 fontScale="97500"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RESULT of the test with </a:t>
            </a:r>
            <a:r>
              <a:rPr lang="pl-PL" dirty="0" err="1"/>
              <a:t>meadow</a:t>
            </a:r>
            <a:r>
              <a:rPr lang="pl-PL" dirty="0"/>
              <a:t> </a:t>
            </a:r>
            <a:r>
              <a:rPr lang="pl-PL" dirty="0" err="1"/>
              <a:t>species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220206" y="835824"/>
            <a:ext cx="11577865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proportion of each vegetation communities identified in the first and second year on dry and </a:t>
            </a:r>
            <a:r>
              <a:rPr lang="en-US" dirty="0" err="1"/>
              <a:t>mesic</a:t>
            </a:r>
            <a:r>
              <a:rPr lang="en-US" dirty="0"/>
              <a:t> habitats </a:t>
            </a:r>
            <a:endParaRPr lang="pl-PL" dirty="0"/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17622063"/>
              </p:ext>
            </p:extLst>
          </p:nvPr>
        </p:nvGraphicFramePr>
        <p:xfrm>
          <a:off x="298450" y="1344706"/>
          <a:ext cx="8355694" cy="2496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2806131683"/>
              </p:ext>
            </p:extLst>
          </p:nvPr>
        </p:nvGraphicFramePr>
        <p:xfrm>
          <a:off x="341992" y="3980474"/>
          <a:ext cx="8627837" cy="246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rostokąt 12"/>
          <p:cNvSpPr/>
          <p:nvPr/>
        </p:nvSpPr>
        <p:spPr>
          <a:xfrm>
            <a:off x="8782730" y="1325915"/>
            <a:ext cx="3287485" cy="466794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The highest average cover of the species was observed for </a:t>
            </a:r>
            <a:r>
              <a:rPr lang="en-US" dirty="0" err="1"/>
              <a:t>mesic</a:t>
            </a:r>
            <a:r>
              <a:rPr lang="en-US" dirty="0"/>
              <a:t> habitat vegetation</a:t>
            </a:r>
            <a:r>
              <a:rPr lang="pl-PL" dirty="0"/>
              <a:t>: </a:t>
            </a:r>
            <a:r>
              <a:rPr lang="en-US" dirty="0"/>
              <a:t>120% for soil </a:t>
            </a:r>
            <a:r>
              <a:rPr lang="pl-PL" dirty="0"/>
              <a:t>A</a:t>
            </a:r>
            <a:r>
              <a:rPr lang="en-US" dirty="0"/>
              <a:t>3 and 96% for soil </a:t>
            </a:r>
            <a:r>
              <a:rPr lang="pl-PL" dirty="0"/>
              <a:t>B2.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average coverage of species typical of dry habitat vegetation was comparable on soil </a:t>
            </a:r>
            <a:r>
              <a:rPr lang="pl-PL" dirty="0"/>
              <a:t>A</a:t>
            </a:r>
            <a:r>
              <a:rPr lang="en-US" dirty="0"/>
              <a:t>3</a:t>
            </a:r>
            <a:r>
              <a:rPr lang="pl-PL" dirty="0"/>
              <a:t> and B2.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/>
              <a:t>The </a:t>
            </a:r>
            <a:r>
              <a:rPr lang="en-US" dirty="0"/>
              <a:t>species characteristics for </a:t>
            </a:r>
            <a:r>
              <a:rPr lang="en-US" dirty="0" err="1"/>
              <a:t>ruderal</a:t>
            </a:r>
            <a:r>
              <a:rPr lang="en-US" dirty="0"/>
              <a:t> vegetation</a:t>
            </a:r>
            <a:r>
              <a:rPr lang="pl-PL" dirty="0"/>
              <a:t> </a:t>
            </a:r>
            <a:r>
              <a:rPr lang="en-US" dirty="0"/>
              <a:t>can spread mainly by wind and fast-cover open areas</a:t>
            </a:r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other species of vegetation were below 3%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640285" y="1697349"/>
            <a:ext cx="902939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Soil</a:t>
            </a:r>
            <a:r>
              <a:rPr lang="pl-PL" dirty="0"/>
              <a:t> A3</a:t>
            </a:r>
          </a:p>
        </p:txBody>
      </p:sp>
    </p:spTree>
    <p:extLst>
      <p:ext uri="{BB962C8B-B14F-4D97-AF65-F5344CB8AC3E}">
        <p14:creationId xmlns:p14="http://schemas.microsoft.com/office/powerpoint/2010/main" val="74733444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0000" y="522000"/>
            <a:ext cx="11311808" cy="512144"/>
          </a:xfrm>
        </p:spPr>
        <p:txBody>
          <a:bodyPr/>
          <a:lstStyle/>
          <a:p>
            <a:r>
              <a:rPr lang="pl-PL" dirty="0"/>
              <a:t>RESULT of the test with </a:t>
            </a:r>
            <a:r>
              <a:rPr lang="pl-PL" dirty="0" err="1"/>
              <a:t>meadow</a:t>
            </a:r>
            <a:r>
              <a:rPr lang="pl-PL" dirty="0"/>
              <a:t> </a:t>
            </a:r>
            <a:r>
              <a:rPr lang="pl-PL" dirty="0" err="1"/>
              <a:t>species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16" name="Obraz 15" descr="H:\RECOVERY\Fotki z hałdy\Sadzonki\Lipiec 2021\P10169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35822" r="5679" b="5442"/>
          <a:stretch/>
        </p:blipFill>
        <p:spPr bwMode="auto">
          <a:xfrm>
            <a:off x="431594" y="1774371"/>
            <a:ext cx="3802947" cy="2427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rapez 16"/>
          <p:cNvSpPr/>
          <p:nvPr/>
        </p:nvSpPr>
        <p:spPr>
          <a:xfrm>
            <a:off x="825395" y="2211478"/>
            <a:ext cx="3015343" cy="1539489"/>
          </a:xfrm>
          <a:prstGeom prst="trapezoid">
            <a:avLst>
              <a:gd name="adj" fmla="val 39919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8" name="Obraz 17" descr="C:\Users\AWieckol\Desktop\Moje dokumenty\RECOVERY\Fotki z hałdy\Sadzonki\czerwiec 2022\IMG_20220603_1150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8"/>
          <a:stretch/>
        </p:blipFill>
        <p:spPr bwMode="auto">
          <a:xfrm>
            <a:off x="431593" y="4299854"/>
            <a:ext cx="3802947" cy="2362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rapez 18"/>
          <p:cNvSpPr/>
          <p:nvPr/>
        </p:nvSpPr>
        <p:spPr>
          <a:xfrm>
            <a:off x="825394" y="4711210"/>
            <a:ext cx="3015343" cy="1539489"/>
          </a:xfrm>
          <a:prstGeom prst="trapezoid">
            <a:avLst>
              <a:gd name="adj" fmla="val 39919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3491923" y="1842787"/>
            <a:ext cx="69762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3491922" y="4342519"/>
            <a:ext cx="69762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2022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31593" y="1036989"/>
            <a:ext cx="3890036" cy="6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Examples of the experimental plots in the testing ground</a:t>
            </a:r>
            <a:endParaRPr lang="pl-PL" dirty="0"/>
          </a:p>
        </p:txBody>
      </p:sp>
      <p:pic>
        <p:nvPicPr>
          <p:cNvPr id="23" name="Obraz 22" descr="C:\Users\AWieckol\Desktop\Moje dokumenty\RECOVERY\Fotki z hałdy\Sadzonki\czerwiec 2022\IMG_20220603_1043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8610600" y="3155621"/>
            <a:ext cx="2806474" cy="2092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az 23" descr="C:\Users\AWieckol\Desktop\Moje dokumenty\RECOVERY\Fotki z hałdy\Sadzonki\czerwiec 2022\IMG_20220624_12363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" b="2787"/>
          <a:stretch/>
        </p:blipFill>
        <p:spPr bwMode="auto">
          <a:xfrm>
            <a:off x="4965998" y="3155622"/>
            <a:ext cx="3155649" cy="2092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301342" y="2211478"/>
            <a:ext cx="6083300" cy="645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Development of meadow vegetation using soil </a:t>
            </a:r>
            <a:r>
              <a:rPr lang="pl-PL" dirty="0" err="1"/>
              <a:t>substitutes</a:t>
            </a:r>
            <a:r>
              <a:rPr lang="en-US" dirty="0"/>
              <a:t> at </a:t>
            </a:r>
            <a:r>
              <a:rPr lang="en-US" dirty="0" err="1"/>
              <a:t>Janina</a:t>
            </a:r>
            <a:r>
              <a:rPr lang="en-US" dirty="0"/>
              <a:t> Mine waste heap </a:t>
            </a:r>
            <a:r>
              <a:rPr lang="pl-PL" dirty="0"/>
              <a:t>in </a:t>
            </a:r>
            <a:r>
              <a:rPr lang="pl-PL" dirty="0" err="1"/>
              <a:t>June</a:t>
            </a:r>
            <a:r>
              <a:rPr lang="pl-PL" dirty="0"/>
              <a:t> 2022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8610600" y="5248146"/>
            <a:ext cx="2852063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mesic</a:t>
            </a:r>
            <a:r>
              <a:rPr lang="en-US" dirty="0"/>
              <a:t> meadow vegetation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5377541" y="5231816"/>
            <a:ext cx="2569934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dry meadow vegetation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211617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571" y="260742"/>
            <a:ext cx="11755799" cy="896897"/>
          </a:xfrm>
        </p:spPr>
        <p:txBody>
          <a:bodyPr/>
          <a:lstStyle/>
          <a:p>
            <a:pPr algn="ctr"/>
            <a:r>
              <a:rPr lang="pl-PL" dirty="0" err="1"/>
              <a:t>Physicochemical</a:t>
            </a:r>
            <a:r>
              <a:rPr lang="pl-PL" dirty="0"/>
              <a:t> </a:t>
            </a:r>
            <a:r>
              <a:rPr lang="pl-PL" dirty="0" err="1"/>
              <a:t>characteristics</a:t>
            </a:r>
            <a:r>
              <a:rPr lang="pl-PL" dirty="0"/>
              <a:t>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vegetation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17</a:t>
            </a:fld>
            <a:endParaRPr lang="pl-PL" dirty="0"/>
          </a:p>
        </p:txBody>
      </p: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820598"/>
              </p:ext>
            </p:extLst>
          </p:nvPr>
        </p:nvGraphicFramePr>
        <p:xfrm>
          <a:off x="0" y="1545769"/>
          <a:ext cx="5791200" cy="295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122381"/>
              </p:ext>
            </p:extLst>
          </p:nvPr>
        </p:nvGraphicFramePr>
        <p:xfrm>
          <a:off x="6237515" y="1622678"/>
          <a:ext cx="5627915" cy="275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Prostokąt 13"/>
          <p:cNvSpPr/>
          <p:nvPr/>
        </p:nvSpPr>
        <p:spPr>
          <a:xfrm>
            <a:off x="897781" y="1253987"/>
            <a:ext cx="3557384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Soil </a:t>
            </a:r>
            <a:r>
              <a:rPr lang="pl-PL" dirty="0" err="1"/>
              <a:t>substitute</a:t>
            </a:r>
            <a:r>
              <a:rPr lang="en-US" dirty="0"/>
              <a:t> for </a:t>
            </a:r>
            <a:r>
              <a:rPr lang="en-US" dirty="0" err="1"/>
              <a:t>mesic</a:t>
            </a:r>
            <a:r>
              <a:rPr lang="en-US" dirty="0"/>
              <a:t> meadow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7198416" y="1309832"/>
            <a:ext cx="3275256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Soil </a:t>
            </a:r>
            <a:r>
              <a:rPr lang="pl-PL" dirty="0" err="1"/>
              <a:t>substitute</a:t>
            </a:r>
            <a:r>
              <a:rPr lang="pl-PL" dirty="0"/>
              <a:t> </a:t>
            </a:r>
            <a:r>
              <a:rPr lang="en-US" dirty="0"/>
              <a:t>for </a:t>
            </a:r>
            <a:r>
              <a:rPr lang="pl-PL" dirty="0" err="1"/>
              <a:t>dry</a:t>
            </a:r>
            <a:r>
              <a:rPr lang="en-US" dirty="0"/>
              <a:t> meadow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415277" y="4629924"/>
            <a:ext cx="4039888" cy="64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EC - </a:t>
            </a:r>
            <a:r>
              <a:rPr lang="pl-PL" dirty="0" err="1"/>
              <a:t>electrical</a:t>
            </a:r>
            <a:r>
              <a:rPr lang="pl-PL" dirty="0"/>
              <a:t> </a:t>
            </a:r>
            <a:r>
              <a:rPr lang="pl-PL" dirty="0" err="1"/>
              <a:t>conductivity</a:t>
            </a:r>
            <a:r>
              <a:rPr lang="pl-PL" dirty="0"/>
              <a:t> (</a:t>
            </a:r>
            <a:r>
              <a:rPr lang="en-US" dirty="0"/>
              <a:t>mS·cm</a:t>
            </a:r>
            <a:r>
              <a:rPr lang="en-US" baseline="30000" dirty="0"/>
              <a:t>-1</a:t>
            </a:r>
            <a:r>
              <a:rPr lang="pl-PL" dirty="0"/>
              <a:t>) </a:t>
            </a:r>
          </a:p>
          <a:p>
            <a:r>
              <a:rPr lang="pl-PL" dirty="0"/>
              <a:t>OM-</a:t>
            </a:r>
            <a:r>
              <a:rPr lang="pl-PL" dirty="0" err="1"/>
              <a:t>organic</a:t>
            </a:r>
            <a:r>
              <a:rPr lang="pl-PL" dirty="0"/>
              <a:t> </a:t>
            </a:r>
            <a:r>
              <a:rPr lang="pl-PL" dirty="0" err="1"/>
              <a:t>mater</a:t>
            </a:r>
            <a:r>
              <a:rPr lang="en-US" dirty="0"/>
              <a:t> </a:t>
            </a:r>
            <a:r>
              <a:rPr lang="pl-PL" dirty="0"/>
              <a:t>(%)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153478" y="4676090"/>
            <a:ext cx="6581322" cy="11977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The data </a:t>
            </a:r>
            <a:r>
              <a:rPr lang="pl-PL" dirty="0"/>
              <a:t>of </a:t>
            </a:r>
            <a:r>
              <a:rPr lang="pl-PL" dirty="0" err="1"/>
              <a:t>physocochemical</a:t>
            </a:r>
            <a:r>
              <a:rPr lang="pl-PL" dirty="0"/>
              <a:t> </a:t>
            </a:r>
            <a:r>
              <a:rPr lang="pl-PL" dirty="0" err="1"/>
              <a:t>parameters</a:t>
            </a:r>
            <a:r>
              <a:rPr lang="pl-PL" dirty="0"/>
              <a:t> </a:t>
            </a:r>
            <a:r>
              <a:rPr lang="en-US" dirty="0"/>
              <a:t>gathered throughout </a:t>
            </a:r>
            <a:r>
              <a:rPr lang="en-US" dirty="0" err="1"/>
              <a:t>phytotests</a:t>
            </a:r>
            <a:r>
              <a:rPr lang="en-US" dirty="0"/>
              <a:t> with </a:t>
            </a:r>
            <a:r>
              <a:rPr lang="en-US" dirty="0" err="1"/>
              <a:t>mesic</a:t>
            </a:r>
            <a:r>
              <a:rPr lang="en-US" dirty="0"/>
              <a:t> and dry meadow showed a promising opportunity for implementing the tested soil </a:t>
            </a:r>
            <a:r>
              <a:rPr lang="pl-PL" dirty="0" err="1"/>
              <a:t>substitute</a:t>
            </a:r>
            <a:r>
              <a:rPr lang="en-US" dirty="0"/>
              <a:t>s as trials at the coal mine affected areas. </a:t>
            </a:r>
            <a:endParaRPr lang="pl-PL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2065283" y="3167743"/>
            <a:ext cx="1440093" cy="12300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8128626" y="3167743"/>
            <a:ext cx="1440093" cy="12300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18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90334" y="1276338"/>
            <a:ext cx="11229522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second year of the experiment, the heavy metals content of the soil covers was also investigated</a:t>
            </a:r>
            <a:endParaRPr lang="pl-PL" dirty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05571" y="260742"/>
            <a:ext cx="11755799" cy="896897"/>
          </a:xfrm>
        </p:spPr>
        <p:txBody>
          <a:bodyPr/>
          <a:lstStyle/>
          <a:p>
            <a:pPr algn="ctr"/>
            <a:r>
              <a:rPr lang="pl-PL" dirty="0" err="1"/>
              <a:t>Physicochemical</a:t>
            </a:r>
            <a:r>
              <a:rPr lang="pl-PL" dirty="0"/>
              <a:t> </a:t>
            </a:r>
            <a:r>
              <a:rPr lang="pl-PL" dirty="0" err="1"/>
              <a:t>characteristics</a:t>
            </a:r>
            <a:r>
              <a:rPr lang="pl-PL" dirty="0"/>
              <a:t>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vegetation</a:t>
            </a:r>
            <a:endParaRPr lang="pl-PL" dirty="0"/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428922274"/>
              </p:ext>
            </p:extLst>
          </p:nvPr>
        </p:nvGraphicFramePr>
        <p:xfrm>
          <a:off x="217714" y="1849552"/>
          <a:ext cx="3635829" cy="363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val="1297839884"/>
              </p:ext>
            </p:extLst>
          </p:nvPr>
        </p:nvGraphicFramePr>
        <p:xfrm>
          <a:off x="3840821" y="1796143"/>
          <a:ext cx="3953350" cy="373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Prostokąt 10"/>
          <p:cNvSpPr/>
          <p:nvPr/>
        </p:nvSpPr>
        <p:spPr>
          <a:xfrm>
            <a:off x="7489371" y="2288073"/>
            <a:ext cx="4506685" cy="2579552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concentrations of toxic heavy metals in soil cover</a:t>
            </a:r>
            <a:r>
              <a:rPr lang="pl-PL" dirty="0"/>
              <a:t>s </a:t>
            </a:r>
            <a:r>
              <a:rPr lang="pl-PL" dirty="0" err="1"/>
              <a:t>did</a:t>
            </a:r>
            <a:r>
              <a:rPr lang="pl-PL" dirty="0"/>
              <a:t> </a:t>
            </a:r>
            <a:r>
              <a:rPr lang="en-US" dirty="0"/>
              <a:t>not exceed the permissible thresholds for soils classified in Group III, i.e., wooded and shrub lands as well as green areas </a:t>
            </a:r>
            <a:r>
              <a:rPr lang="en-US" i="1" dirty="0"/>
              <a:t>(Minister of Environmental Protection, 2016)</a:t>
            </a:r>
            <a:endParaRPr lang="pl-PL" i="1" dirty="0"/>
          </a:p>
          <a:p>
            <a:pPr algn="ctr"/>
            <a:endParaRPr lang="pl-PL" dirty="0"/>
          </a:p>
          <a:p>
            <a:pPr algn="ctr"/>
            <a:r>
              <a:rPr lang="pl-PL" dirty="0"/>
              <a:t>The </a:t>
            </a:r>
            <a:r>
              <a:rPr lang="pl-PL" dirty="0" err="1"/>
              <a:t>result</a:t>
            </a:r>
            <a:r>
              <a:rPr lang="pl-PL" dirty="0"/>
              <a:t>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</a:t>
            </a:r>
            <a:r>
              <a:rPr lang="pl-PL" dirty="0"/>
              <a:t> for </a:t>
            </a:r>
            <a:r>
              <a:rPr lang="pl-PL" dirty="0" err="1"/>
              <a:t>dry</a:t>
            </a:r>
            <a:r>
              <a:rPr lang="pl-PL" dirty="0"/>
              <a:t> </a:t>
            </a:r>
            <a:r>
              <a:rPr lang="pl-PL" dirty="0" err="1"/>
              <a:t>meadow</a:t>
            </a:r>
            <a:r>
              <a:rPr lang="pl-PL" dirty="0"/>
              <a:t> </a:t>
            </a:r>
            <a:r>
              <a:rPr lang="pl-PL" dirty="0" err="1"/>
              <a:t>habitats</a:t>
            </a:r>
            <a:r>
              <a:rPr lang="pl-PL" dirty="0"/>
              <a:t> was </a:t>
            </a:r>
            <a:r>
              <a:rPr lang="pl-PL" dirty="0" err="1"/>
              <a:t>comparable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879869" y="5728721"/>
            <a:ext cx="5801588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The </a:t>
            </a:r>
            <a:r>
              <a:rPr lang="pl-PL" dirty="0" err="1"/>
              <a:t>result</a:t>
            </a:r>
            <a:r>
              <a:rPr lang="pl-PL" dirty="0"/>
              <a:t> od s</a:t>
            </a:r>
            <a:r>
              <a:rPr lang="en-US" dirty="0"/>
              <a:t>oil </a:t>
            </a:r>
            <a:r>
              <a:rPr lang="pl-PL" dirty="0" err="1"/>
              <a:t>substitute</a:t>
            </a:r>
            <a:r>
              <a:rPr lang="en-US" dirty="0"/>
              <a:t> for </a:t>
            </a:r>
            <a:r>
              <a:rPr lang="en-US" dirty="0" err="1"/>
              <a:t>mesic</a:t>
            </a:r>
            <a:r>
              <a:rPr lang="en-US" dirty="0"/>
              <a:t> meadow</a:t>
            </a:r>
            <a:r>
              <a:rPr lang="pl-PL" dirty="0"/>
              <a:t> </a:t>
            </a:r>
            <a:r>
              <a:rPr lang="pl-PL" dirty="0" err="1"/>
              <a:t>habitats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227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97258" y="173599"/>
            <a:ext cx="9155713" cy="8968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 </a:t>
            </a:r>
            <a:r>
              <a:rPr lang="pl-PL" dirty="0" err="1"/>
              <a:t>testing</a:t>
            </a:r>
            <a:r>
              <a:rPr lang="pl-PL" dirty="0"/>
              <a:t> </a:t>
            </a:r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en-US" dirty="0"/>
              <a:t>of Janina Waste heap before and after reclamation </a:t>
            </a:r>
            <a:br>
              <a:rPr lang="en-US" dirty="0"/>
            </a:br>
            <a:endParaRPr lang="pl-PL" dirty="0"/>
          </a:p>
        </p:txBody>
      </p:sp>
      <p:pic>
        <p:nvPicPr>
          <p:cNvPr id="18" name="Obraz 17" descr="C:\Users\AWieckol\Desktop\Moje dokumenty\RECOVERY\Fotki z hałdy\Sadzonki\listopad 2020\IMG_20201124_1159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807" r="16311" b="4500"/>
          <a:stretch/>
        </p:blipFill>
        <p:spPr bwMode="auto">
          <a:xfrm>
            <a:off x="234759" y="1057946"/>
            <a:ext cx="3653665" cy="2491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az 18" descr="C:\Users\AWieckol\Downloads\690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" r="6189" b="6889"/>
          <a:stretch/>
        </p:blipFill>
        <p:spPr bwMode="auto">
          <a:xfrm rot="16200000">
            <a:off x="4764683" y="345446"/>
            <a:ext cx="2491297" cy="3894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az 19" descr="C:\Users\AWieckol\Desktop\Moje dokumenty\RECOVERY\Fotki z hałdy\Sadzonki\czerwiec 2022\IMG_20220624_1215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3068" r="6858" b="19123"/>
          <a:stretch/>
        </p:blipFill>
        <p:spPr bwMode="auto">
          <a:xfrm>
            <a:off x="8131313" y="1047060"/>
            <a:ext cx="3810316" cy="249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939141" y="1143001"/>
            <a:ext cx="870857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2020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7086738" y="1143001"/>
            <a:ext cx="870857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2021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0994570" y="1153889"/>
            <a:ext cx="870857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2022</a:t>
            </a:r>
          </a:p>
        </p:txBody>
      </p:sp>
      <p:pic>
        <p:nvPicPr>
          <p:cNvPr id="23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895" r="10044" b="5872"/>
          <a:stretch/>
        </p:blipFill>
        <p:spPr bwMode="auto">
          <a:xfrm>
            <a:off x="853629" y="4009819"/>
            <a:ext cx="4171021" cy="2808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1352391" y="5897267"/>
            <a:ext cx="3383511" cy="6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err="1">
                <a:solidFill>
                  <a:srgbClr val="FFFFFF"/>
                </a:solidFill>
              </a:rPr>
              <a:t>Testing</a:t>
            </a:r>
            <a:r>
              <a:rPr lang="pl-PL" b="1" dirty="0">
                <a:solidFill>
                  <a:srgbClr val="FFFFFF"/>
                </a:solidFill>
              </a:rPr>
              <a:t> </a:t>
            </a:r>
            <a:r>
              <a:rPr lang="pl-PL" b="1" dirty="0" err="1">
                <a:solidFill>
                  <a:srgbClr val="FFFFFF"/>
                </a:solidFill>
              </a:rPr>
              <a:t>ground</a:t>
            </a:r>
            <a:r>
              <a:rPr lang="pl-PL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in 2022 after planting and seeding</a:t>
            </a:r>
            <a:endParaRPr lang="pl-PL" b="1" dirty="0">
              <a:solidFill>
                <a:srgbClr val="FFFFFF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5480050" y="4499005"/>
            <a:ext cx="6083300" cy="9214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The results of the application of the soil </a:t>
            </a:r>
            <a:r>
              <a:rPr lang="pl-PL" dirty="0" err="1"/>
              <a:t>substitutes</a:t>
            </a:r>
            <a:r>
              <a:rPr lang="en-US" dirty="0"/>
              <a:t> on the testing ground showed spontaneous successions of meadow species after the second year of </a:t>
            </a:r>
            <a:r>
              <a:rPr lang="pl-PL" dirty="0" err="1"/>
              <a:t>growing</a:t>
            </a:r>
            <a:r>
              <a:rPr lang="pl-PL" dirty="0"/>
              <a:t> </a:t>
            </a:r>
            <a:r>
              <a:rPr lang="pl-PL" dirty="0" err="1"/>
              <a:t>season</a:t>
            </a:r>
            <a:r>
              <a:rPr lang="en-US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9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>
          <a:xfrm>
            <a:off x="330249" y="81630"/>
            <a:ext cx="1161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RECOVERY </a:t>
            </a:r>
            <a:r>
              <a:rPr lang="pl-PL" sz="2200" b="1" dirty="0">
                <a:solidFill>
                  <a:schemeClr val="accent5">
                    <a:lumMod val="75000"/>
                  </a:schemeClr>
                </a:solidFill>
              </a:rPr>
              <a:t>- INDIVIDUAL PARTNERS OF THE CONSORTIUM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330250" y="572293"/>
            <a:ext cx="91743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/>
              <a:t>1. Główny Instytut Górnictwa (Central Mining </a:t>
            </a:r>
            <a:r>
              <a:rPr lang="pl-PL" sz="1400" dirty="0" err="1"/>
              <a:t>Institute</a:t>
            </a:r>
            <a:r>
              <a:rPr lang="pl-PL" sz="1400" dirty="0"/>
              <a:t>) (GIG), Poland - </a:t>
            </a:r>
            <a:r>
              <a:rPr lang="pl-PL" sz="1400" dirty="0" err="1"/>
              <a:t>coordinator</a:t>
            </a:r>
            <a:endParaRPr lang="pl-PL" sz="1400" dirty="0"/>
          </a:p>
          <a:p>
            <a:pPr algn="just"/>
            <a:r>
              <a:rPr lang="pl-PL" sz="1400" dirty="0"/>
              <a:t>2. </a:t>
            </a:r>
            <a:r>
              <a:rPr lang="pl-PL" sz="1400" dirty="0" err="1"/>
              <a:t>Universidad</a:t>
            </a:r>
            <a:r>
              <a:rPr lang="pl-PL" sz="1400" dirty="0"/>
              <a:t> de Oviedo (UNIOVI), </a:t>
            </a:r>
            <a:r>
              <a:rPr lang="pl-PL" sz="1400" dirty="0" err="1"/>
              <a:t>Spain</a:t>
            </a:r>
            <a:endParaRPr lang="pl-PL" sz="1400" dirty="0"/>
          </a:p>
          <a:p>
            <a:pPr algn="just"/>
            <a:r>
              <a:rPr lang="pl-PL" sz="1400" dirty="0"/>
              <a:t>3. </a:t>
            </a:r>
            <a:r>
              <a:rPr lang="de-DE" sz="1400" dirty="0"/>
              <a:t>Humboldt Universität zu Berlin</a:t>
            </a:r>
            <a:r>
              <a:rPr lang="pl-PL" sz="1400" dirty="0"/>
              <a:t> </a:t>
            </a:r>
            <a:r>
              <a:rPr lang="de-DE" sz="1400" dirty="0"/>
              <a:t>(UBER)</a:t>
            </a:r>
            <a:r>
              <a:rPr lang="pl-PL" sz="1400" dirty="0"/>
              <a:t>, Germany</a:t>
            </a:r>
          </a:p>
          <a:p>
            <a:pPr algn="just"/>
            <a:r>
              <a:rPr lang="pl-PL" sz="1400" dirty="0"/>
              <a:t>4. </a:t>
            </a:r>
            <a:r>
              <a:rPr lang="sv-SE" sz="1400" dirty="0"/>
              <a:t>Vysoka Skola Banska-Technicka Univerzita Ostrava</a:t>
            </a:r>
            <a:r>
              <a:rPr lang="pl-PL" sz="1400" dirty="0"/>
              <a:t> (VSB), Czech Republic</a:t>
            </a:r>
          </a:p>
          <a:p>
            <a:pPr algn="just"/>
            <a:r>
              <a:rPr lang="pl-PL" sz="1400" dirty="0"/>
              <a:t>5. </a:t>
            </a:r>
            <a:r>
              <a:rPr lang="es-ES" sz="1400" dirty="0"/>
              <a:t>Hulleras Del Norte SA (HUNOSA)</a:t>
            </a:r>
            <a:r>
              <a:rPr lang="pl-PL" sz="1400" dirty="0"/>
              <a:t>, </a:t>
            </a:r>
            <a:r>
              <a:rPr lang="pl-PL" sz="1400" dirty="0" err="1"/>
              <a:t>Spain</a:t>
            </a:r>
            <a:endParaRPr lang="pl-PL" sz="1400" dirty="0"/>
          </a:p>
          <a:p>
            <a:pPr algn="just"/>
            <a:r>
              <a:rPr lang="pl-PL" sz="1400" dirty="0"/>
              <a:t>6. Tauron Wydobycie SA (TWD), Poland</a:t>
            </a:r>
          </a:p>
          <a:p>
            <a:pPr algn="just"/>
            <a:r>
              <a:rPr lang="pl-PL" sz="1400" dirty="0"/>
              <a:t>7. </a:t>
            </a:r>
            <a:r>
              <a:rPr lang="pl-PL" sz="1400" dirty="0" err="1"/>
              <a:t>Palivový</a:t>
            </a:r>
            <a:r>
              <a:rPr lang="pl-PL" sz="1400" dirty="0"/>
              <a:t> </a:t>
            </a:r>
            <a:r>
              <a:rPr lang="pl-PL" sz="1400" dirty="0" err="1"/>
              <a:t>kombinát</a:t>
            </a:r>
            <a:r>
              <a:rPr lang="pl-PL" sz="1400" dirty="0"/>
              <a:t> </a:t>
            </a:r>
            <a:r>
              <a:rPr lang="pl-PL" sz="1400" dirty="0" err="1"/>
              <a:t>Ústí</a:t>
            </a:r>
            <a:r>
              <a:rPr lang="pl-PL" sz="1400" dirty="0"/>
              <a:t>, </a:t>
            </a:r>
            <a:r>
              <a:rPr lang="pl-PL" sz="1400" dirty="0" err="1"/>
              <a:t>státní</a:t>
            </a:r>
            <a:r>
              <a:rPr lang="pl-PL" sz="1400" dirty="0"/>
              <a:t> </a:t>
            </a:r>
            <a:r>
              <a:rPr lang="pl-PL" sz="1400" dirty="0" err="1"/>
              <a:t>podnik</a:t>
            </a:r>
            <a:r>
              <a:rPr lang="pl-PL" sz="1400" dirty="0"/>
              <a:t> (PKÚ), Czech Republic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grpSp>
        <p:nvGrpSpPr>
          <p:cNvPr id="48" name="Grupa 47"/>
          <p:cNvGrpSpPr/>
          <p:nvPr/>
        </p:nvGrpSpPr>
        <p:grpSpPr>
          <a:xfrm>
            <a:off x="650527" y="2216223"/>
            <a:ext cx="6109913" cy="4254611"/>
            <a:chOff x="6844087" y="1261759"/>
            <a:chExt cx="4929309" cy="3348451"/>
          </a:xfrm>
        </p:grpSpPr>
        <p:grpSp>
          <p:nvGrpSpPr>
            <p:cNvPr id="49" name="Grupa 6"/>
            <p:cNvGrpSpPr/>
            <p:nvPr/>
          </p:nvGrpSpPr>
          <p:grpSpPr>
            <a:xfrm>
              <a:off x="6844087" y="1261759"/>
              <a:ext cx="4929309" cy="3348451"/>
              <a:chOff x="6797328" y="1788140"/>
              <a:chExt cx="4929309" cy="3348451"/>
            </a:xfrm>
          </p:grpSpPr>
          <p:grpSp>
            <p:nvGrpSpPr>
              <p:cNvPr id="51" name="Grupa 10"/>
              <p:cNvGrpSpPr/>
              <p:nvPr/>
            </p:nvGrpSpPr>
            <p:grpSpPr>
              <a:xfrm>
                <a:off x="6797328" y="1788140"/>
                <a:ext cx="4929124" cy="3348451"/>
                <a:chOff x="376856" y="1551128"/>
                <a:chExt cx="6930050" cy="4540977"/>
              </a:xfrm>
            </p:grpSpPr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599" t="25387" r="22599" b="9415"/>
                <a:stretch/>
              </p:blipFill>
              <p:spPr bwMode="auto">
                <a:xfrm>
                  <a:off x="376856" y="1551128"/>
                  <a:ext cx="6930050" cy="45409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Objaśnienie prostokątne 61"/>
                <p:cNvSpPr/>
                <p:nvPr/>
              </p:nvSpPr>
              <p:spPr>
                <a:xfrm>
                  <a:off x="5888988" y="3676692"/>
                  <a:ext cx="1373818" cy="562562"/>
                </a:xfrm>
                <a:prstGeom prst="wedgeRectCallout">
                  <a:avLst>
                    <a:gd name="adj1" fmla="val -154232"/>
                    <a:gd name="adj2" fmla="val 40264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63" name="Objaśnienie prostokątne 62"/>
                <p:cNvSpPr/>
                <p:nvPr/>
              </p:nvSpPr>
              <p:spPr>
                <a:xfrm flipV="1">
                  <a:off x="5868596" y="4531181"/>
                  <a:ext cx="1099862" cy="556656"/>
                </a:xfrm>
                <a:prstGeom prst="wedgeRectCallout">
                  <a:avLst>
                    <a:gd name="adj1" fmla="val -177335"/>
                    <a:gd name="adj2" fmla="val 109467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rgbClr val="CC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64" name="Objaśnienie prostokątne 63"/>
                <p:cNvSpPr/>
                <p:nvPr/>
              </p:nvSpPr>
              <p:spPr>
                <a:xfrm>
                  <a:off x="442597" y="2890915"/>
                  <a:ext cx="1226598" cy="936721"/>
                </a:xfrm>
                <a:prstGeom prst="wedgeRectCallout">
                  <a:avLst>
                    <a:gd name="adj1" fmla="val 71558"/>
                    <a:gd name="adj2" fmla="val 188937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rgbClr val="F582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65" name="Objaśnienie prostokątne 64"/>
                <p:cNvSpPr/>
                <p:nvPr/>
              </p:nvSpPr>
              <p:spPr>
                <a:xfrm>
                  <a:off x="442597" y="5190582"/>
                  <a:ext cx="1168442" cy="560085"/>
                </a:xfrm>
                <a:prstGeom prst="wedgeRectCallout">
                  <a:avLst>
                    <a:gd name="adj1" fmla="val 78065"/>
                    <a:gd name="adj2" fmla="val -56961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66" name="Objaśnienie prostokątne 65"/>
                <p:cNvSpPr/>
                <p:nvPr/>
              </p:nvSpPr>
              <p:spPr>
                <a:xfrm>
                  <a:off x="5432213" y="1856376"/>
                  <a:ext cx="986312" cy="888337"/>
                </a:xfrm>
                <a:prstGeom prst="wedgeRectCallout">
                  <a:avLst>
                    <a:gd name="adj1" fmla="val -214354"/>
                    <a:gd name="adj2" fmla="val 161133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pic>
              <p:nvPicPr>
                <p:cNvPr id="67" name="Picture 6" descr="Image result for Humboldt UniversitÃ¤t zu Berl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2625" y="1875282"/>
                  <a:ext cx="887900" cy="8694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12" descr="Image result for Tauron Wydobycie SA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8525" y="4586556"/>
                  <a:ext cx="998663" cy="459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4" descr="Image result for Universidad de Oviedo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595" t="1" r="2140" b="-15"/>
                <a:stretch/>
              </p:blipFill>
              <p:spPr bwMode="auto">
                <a:xfrm>
                  <a:off x="463777" y="2959567"/>
                  <a:ext cx="1168442" cy="809795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0" descr="Image result for Hulleras Del Norte SA (HUNOSA)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95" t="16634" r="9707" b="14316"/>
                <a:stretch/>
              </p:blipFill>
              <p:spPr bwMode="auto">
                <a:xfrm>
                  <a:off x="514770" y="5255081"/>
                  <a:ext cx="1015018" cy="430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1" name="Objaśnienie prostokątne 70"/>
                <p:cNvSpPr/>
                <p:nvPr/>
              </p:nvSpPr>
              <p:spPr>
                <a:xfrm rot="5400000">
                  <a:off x="2710646" y="5205078"/>
                  <a:ext cx="850525" cy="807028"/>
                </a:xfrm>
                <a:prstGeom prst="wedgeRectCallout">
                  <a:avLst>
                    <a:gd name="adj1" fmla="val -165676"/>
                    <a:gd name="adj2" fmla="val -135484"/>
                  </a:avLst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>
                  <a:solidFill>
                    <a:srgbClr val="00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pic>
              <p:nvPicPr>
                <p:cNvPr id="72" name="Picture 8" descr="Image result for Vysoka Skola Banska-Technicka Univerzita Ostrava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92" t="4636" r="21036" b="2962"/>
                <a:stretch/>
              </p:blipFill>
              <p:spPr bwMode="auto">
                <a:xfrm>
                  <a:off x="2784122" y="5208304"/>
                  <a:ext cx="705241" cy="804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2" name="Prostokąt 51"/>
              <p:cNvSpPr/>
              <p:nvPr/>
            </p:nvSpPr>
            <p:spPr>
              <a:xfrm>
                <a:off x="10924806" y="1844331"/>
                <a:ext cx="292088" cy="270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3" name="Prostokąt 52"/>
              <p:cNvSpPr/>
              <p:nvPr/>
            </p:nvSpPr>
            <p:spPr>
              <a:xfrm>
                <a:off x="11325833" y="3860686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54" name="Prostokąt 53"/>
              <p:cNvSpPr/>
              <p:nvPr/>
            </p:nvSpPr>
            <p:spPr>
              <a:xfrm>
                <a:off x="7584718" y="2642126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5" name="Prostokąt 54"/>
              <p:cNvSpPr/>
              <p:nvPr/>
            </p:nvSpPr>
            <p:spPr>
              <a:xfrm>
                <a:off x="6882188" y="4277744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6" name="Prostokąt 55"/>
              <p:cNvSpPr/>
              <p:nvPr/>
            </p:nvSpPr>
            <p:spPr>
              <a:xfrm>
                <a:off x="8340939" y="4365234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7" name="Objaśnienie prostokątne 56"/>
              <p:cNvSpPr/>
              <p:nvPr/>
            </p:nvSpPr>
            <p:spPr>
              <a:xfrm>
                <a:off x="8502108" y="2378823"/>
                <a:ext cx="924781" cy="398512"/>
              </a:xfrm>
              <a:prstGeom prst="wedgeRectCallout">
                <a:avLst>
                  <a:gd name="adj1" fmla="val 37927"/>
                  <a:gd name="adj2" fmla="val 26864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7" t="51320" r="69084" b="24340"/>
              <a:stretch/>
            </p:blipFill>
            <p:spPr bwMode="auto">
              <a:xfrm>
                <a:off x="8588323" y="2390922"/>
                <a:ext cx="752350" cy="350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Prostokąt 58"/>
              <p:cNvSpPr/>
              <p:nvPr/>
            </p:nvSpPr>
            <p:spPr>
              <a:xfrm>
                <a:off x="8377731" y="2215846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60" name="Prostokąt 59"/>
              <p:cNvSpPr/>
              <p:nvPr/>
            </p:nvSpPr>
            <p:spPr>
              <a:xfrm>
                <a:off x="11463019" y="3149262"/>
                <a:ext cx="263618" cy="249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783689" y="2875110"/>
              <a:ext cx="951592" cy="325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" name="Picture 5" descr="El pozo Nicolasa de Hunosa, en Ablaña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6348"/>
          <a:stretch/>
        </p:blipFill>
        <p:spPr bwMode="auto">
          <a:xfrm>
            <a:off x="9896629" y="2368889"/>
            <a:ext cx="1520797" cy="8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upa 73"/>
          <p:cNvGrpSpPr/>
          <p:nvPr/>
        </p:nvGrpSpPr>
        <p:grpSpPr>
          <a:xfrm>
            <a:off x="7566997" y="1589466"/>
            <a:ext cx="1774518" cy="3476261"/>
            <a:chOff x="7237837" y="677369"/>
            <a:chExt cx="1486963" cy="3097929"/>
          </a:xfrm>
        </p:grpSpPr>
        <p:pic>
          <p:nvPicPr>
            <p:cNvPr id="75" name="Picture 8" descr="Related imag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084" y="1796716"/>
              <a:ext cx="1302715" cy="732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0" descr="Image result for universitat humboldt berli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083" y="2772068"/>
              <a:ext cx="1302715" cy="8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Image result for gÅÃ³wny instytut gÃ³rnictwa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6" t="8777" r="6802" b="13990"/>
            <a:stretch/>
          </p:blipFill>
          <p:spPr bwMode="auto">
            <a:xfrm>
              <a:off x="7422085" y="677369"/>
              <a:ext cx="1302715" cy="85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Elipsa 77"/>
            <p:cNvSpPr/>
            <p:nvPr/>
          </p:nvSpPr>
          <p:spPr>
            <a:xfrm>
              <a:off x="7244023" y="1350011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Elipsa 78"/>
            <p:cNvSpPr/>
            <p:nvPr/>
          </p:nvSpPr>
          <p:spPr>
            <a:xfrm>
              <a:off x="7238810" y="2470931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F58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Elipsa 79"/>
            <p:cNvSpPr/>
            <p:nvPr/>
          </p:nvSpPr>
          <p:spPr>
            <a:xfrm>
              <a:off x="7244025" y="3521697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ole tekstowe 80"/>
            <p:cNvSpPr txBox="1"/>
            <p:nvPr/>
          </p:nvSpPr>
          <p:spPr>
            <a:xfrm>
              <a:off x="7237838" y="1346006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1</a:t>
              </a:r>
            </a:p>
          </p:txBody>
        </p:sp>
        <p:sp>
          <p:nvSpPr>
            <p:cNvPr id="82" name="pole tekstowe 81"/>
            <p:cNvSpPr txBox="1"/>
            <p:nvPr/>
          </p:nvSpPr>
          <p:spPr>
            <a:xfrm>
              <a:off x="7244025" y="2474912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2</a:t>
              </a:r>
            </a:p>
          </p:txBody>
        </p:sp>
        <p:sp>
          <p:nvSpPr>
            <p:cNvPr id="83" name="pole tekstowe 82"/>
            <p:cNvSpPr txBox="1"/>
            <p:nvPr/>
          </p:nvSpPr>
          <p:spPr>
            <a:xfrm>
              <a:off x="7237837" y="3513688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3</a:t>
              </a:r>
            </a:p>
          </p:txBody>
        </p:sp>
      </p:grpSp>
      <p:grpSp>
        <p:nvGrpSpPr>
          <p:cNvPr id="84" name="Grupa 83"/>
          <p:cNvGrpSpPr/>
          <p:nvPr/>
        </p:nvGrpSpPr>
        <p:grpSpPr>
          <a:xfrm>
            <a:off x="9750722" y="1178176"/>
            <a:ext cx="1666705" cy="3251877"/>
            <a:chOff x="7297204" y="3852721"/>
            <a:chExt cx="1444261" cy="2913716"/>
          </a:xfrm>
        </p:grpSpPr>
        <p:pic>
          <p:nvPicPr>
            <p:cNvPr id="85" name="Picture 16" descr="Image result for Vysoka Skola Banska-Technicka Univerzita Ostrava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4" r="12305"/>
            <a:stretch/>
          </p:blipFill>
          <p:spPr bwMode="auto">
            <a:xfrm>
              <a:off x="7438748" y="3852721"/>
              <a:ext cx="1302717" cy="76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0" descr="Related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1" r="3120" b="5586"/>
            <a:stretch/>
          </p:blipFill>
          <p:spPr bwMode="auto">
            <a:xfrm>
              <a:off x="7438750" y="5919444"/>
              <a:ext cx="1302715" cy="79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Elipsa 86"/>
            <p:cNvSpPr/>
            <p:nvPr/>
          </p:nvSpPr>
          <p:spPr>
            <a:xfrm>
              <a:off x="7297204" y="4486898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Elipsa 87"/>
            <p:cNvSpPr/>
            <p:nvPr/>
          </p:nvSpPr>
          <p:spPr>
            <a:xfrm>
              <a:off x="7297206" y="5525023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Elipsa 88"/>
            <p:cNvSpPr/>
            <p:nvPr/>
          </p:nvSpPr>
          <p:spPr>
            <a:xfrm>
              <a:off x="7297206" y="6504827"/>
              <a:ext cx="249758" cy="25360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ole tekstowe 89"/>
            <p:cNvSpPr txBox="1"/>
            <p:nvPr/>
          </p:nvSpPr>
          <p:spPr>
            <a:xfrm>
              <a:off x="7297204" y="4486898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4</a:t>
              </a:r>
            </a:p>
          </p:txBody>
        </p:sp>
        <p:sp>
          <p:nvSpPr>
            <p:cNvPr id="91" name="pole tekstowe 90"/>
            <p:cNvSpPr txBox="1"/>
            <p:nvPr/>
          </p:nvSpPr>
          <p:spPr>
            <a:xfrm>
              <a:off x="7311623" y="5537382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5</a:t>
              </a:r>
            </a:p>
          </p:txBody>
        </p:sp>
        <p:sp>
          <p:nvSpPr>
            <p:cNvPr id="92" name="pole tekstowe 91"/>
            <p:cNvSpPr txBox="1"/>
            <p:nvPr/>
          </p:nvSpPr>
          <p:spPr>
            <a:xfrm>
              <a:off x="7298661" y="6504827"/>
              <a:ext cx="3684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/>
                <a:t>6</a:t>
              </a:r>
            </a:p>
          </p:txBody>
        </p:sp>
      </p:grpSp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67" y="4643843"/>
            <a:ext cx="1503359" cy="84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Elipsa 93"/>
          <p:cNvSpPr/>
          <p:nvPr/>
        </p:nvSpPr>
        <p:spPr>
          <a:xfrm>
            <a:off x="9787299" y="5347722"/>
            <a:ext cx="288226" cy="28303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pole tekstowe 94"/>
          <p:cNvSpPr txBox="1"/>
          <p:nvPr/>
        </p:nvSpPr>
        <p:spPr>
          <a:xfrm>
            <a:off x="9792952" y="5369146"/>
            <a:ext cx="425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1900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Project </a:t>
            </a:r>
            <a:r>
              <a:rPr lang="pl-PL" dirty="0" err="1"/>
              <a:t>website</a:t>
            </a:r>
            <a:r>
              <a:rPr lang="pl-PL" dirty="0"/>
              <a:t>: </a:t>
            </a:r>
            <a:r>
              <a:rPr lang="pl-PL" sz="2800" cap="none" dirty="0">
                <a:solidFill>
                  <a:schemeClr val="tx1"/>
                </a:solidFill>
              </a:rPr>
              <a:t>www.recoveryproject.eu</a:t>
            </a:r>
            <a:br>
              <a:rPr lang="en-GB" sz="2800" cap="none" dirty="0">
                <a:solidFill>
                  <a:schemeClr val="tx1"/>
                </a:solidFill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4584" r="52225" b="7500"/>
          <a:stretch/>
        </p:blipFill>
        <p:spPr bwMode="auto">
          <a:xfrm>
            <a:off x="2219477" y="958360"/>
            <a:ext cx="7017059" cy="49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4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Video (UPDATE)</a:t>
            </a:r>
            <a:br>
              <a:rPr lang="pl-PL" dirty="0"/>
            </a:br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8477" t="15306" r="22377" b="32542"/>
          <a:stretch>
            <a:fillRect/>
          </a:stretch>
        </p:blipFill>
        <p:spPr bwMode="auto">
          <a:xfrm>
            <a:off x="1684946" y="1152806"/>
            <a:ext cx="8044534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2265231" y="5174235"/>
            <a:ext cx="7174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hlinkClick r:id="rId3"/>
              </a:rPr>
              <a:t>https://www.youtube.com/watch?v=ZfOP0soqpms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5168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737670" y="3317907"/>
            <a:ext cx="11208533" cy="11909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dirty="0" err="1">
                <a:solidFill>
                  <a:schemeClr val="tx1"/>
                </a:solidFill>
              </a:rPr>
              <a:t>Thank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you</a:t>
            </a:r>
            <a:r>
              <a:rPr lang="pl-PL" sz="2400" dirty="0">
                <a:solidFill>
                  <a:schemeClr val="tx1"/>
                </a:solidFill>
              </a:rPr>
              <a:t> for </a:t>
            </a:r>
            <a:r>
              <a:rPr lang="pl-PL" sz="2400" dirty="0" err="1">
                <a:solidFill>
                  <a:schemeClr val="tx1"/>
                </a:solidFill>
              </a:rPr>
              <a:t>your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attention</a:t>
            </a:r>
            <a:r>
              <a:rPr lang="pl-PL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379239" y="4508845"/>
            <a:ext cx="7906423" cy="36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02" tIns="45601" rIns="91202" bIns="4560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800" b="1" dirty="0"/>
          </a:p>
        </p:txBody>
      </p:sp>
      <p:sp>
        <p:nvSpPr>
          <p:cNvPr id="10" name="Prostokąt 9"/>
          <p:cNvSpPr/>
          <p:nvPr/>
        </p:nvSpPr>
        <p:spPr>
          <a:xfrm>
            <a:off x="6863802" y="6019256"/>
            <a:ext cx="4577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sz="2000" b="1" dirty="0">
                <a:latin typeface="Calibri" panose="020F0502020204030204" pitchFamily="34" charset="0"/>
              </a:rPr>
              <a:t>Alicja Krzemie</a:t>
            </a:r>
            <a:r>
              <a:rPr lang="pl-PL" b="1" dirty="0"/>
              <a:t>ń</a:t>
            </a: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2379238" y="5110537"/>
            <a:ext cx="8166234" cy="781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</a:rPr>
              <a:t>Grant Agreement No. 847205-RECOVERY-RFCS-2018 07/2019 - 06/2023</a:t>
            </a:r>
          </a:p>
        </p:txBody>
      </p:sp>
      <p:pic>
        <p:nvPicPr>
          <p:cNvPr id="7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2" y="1545112"/>
            <a:ext cx="3333198" cy="12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9534" y="268906"/>
            <a:ext cx="10342960" cy="1466282"/>
          </a:xfrm>
        </p:spPr>
        <p:txBody>
          <a:bodyPr/>
          <a:lstStyle/>
          <a:p>
            <a:r>
              <a:rPr lang="pl-PL" dirty="0"/>
              <a:t>AIM OF THE PROJECT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Symbol zastępczy zawartości 8"/>
          <p:cNvSpPr txBox="1">
            <a:spLocks/>
          </p:cNvSpPr>
          <p:nvPr/>
        </p:nvSpPr>
        <p:spPr>
          <a:xfrm>
            <a:off x="311464" y="1055688"/>
            <a:ext cx="11630444" cy="131192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ct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011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795" b="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023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034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045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056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068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079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090" indent="0" algn="ctr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None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RECOVERY project focuses on land rehabilitation and ecological restoration of coal mining-affected areas, aiming to accelerate the recovery of degraded and transformed ecosystems to a good ecosystem status.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79" y="2268537"/>
            <a:ext cx="692626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04249" y="4905704"/>
            <a:ext cx="11244874" cy="9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will assess the contribution of these ecosystems to human wellbeing by means of the “ecosystem-services” concept, evaluating the consequences of alternative courses of action to ensure their capacity to provide benefits to society is not diminished.</a:t>
            </a:r>
          </a:p>
        </p:txBody>
      </p:sp>
      <p:pic>
        <p:nvPicPr>
          <p:cNvPr id="9" name="Obraz 18" descr="C:\Users\AWieckol\Desktop\Moje dokumenty\RECOVERY\RECOVERY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35" y="135450"/>
            <a:ext cx="1787974" cy="6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76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7776" y="322080"/>
            <a:ext cx="10342960" cy="1466282"/>
          </a:xfrm>
        </p:spPr>
        <p:txBody>
          <a:bodyPr/>
          <a:lstStyle/>
          <a:p>
            <a:r>
              <a:rPr lang="pl-PL" dirty="0"/>
              <a:t>PROJECT’S  METHODOLOGY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2155166" y="1057330"/>
            <a:ext cx="7215382" cy="4442431"/>
            <a:chOff x="576632" y="733342"/>
            <a:chExt cx="7215382" cy="4442431"/>
          </a:xfrm>
        </p:grpSpPr>
        <p:sp>
          <p:nvSpPr>
            <p:cNvPr id="7" name="Strzałka zakrzywiona w prawo 6"/>
            <p:cNvSpPr/>
            <p:nvPr/>
          </p:nvSpPr>
          <p:spPr>
            <a:xfrm rot="4604426" flipV="1">
              <a:off x="3251339" y="3043225"/>
              <a:ext cx="568117" cy="1337373"/>
            </a:xfrm>
            <a:prstGeom prst="curvedRightArrow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8" name="Strzałka zakrzywiona w prawo 7"/>
            <p:cNvSpPr/>
            <p:nvPr/>
          </p:nvSpPr>
          <p:spPr>
            <a:xfrm rot="6109603">
              <a:off x="5856264" y="3050704"/>
              <a:ext cx="568117" cy="1322417"/>
            </a:xfrm>
            <a:prstGeom prst="curvedRightArrow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9" name="Strzałka zakrzywiona w prawo 8"/>
            <p:cNvSpPr/>
            <p:nvPr/>
          </p:nvSpPr>
          <p:spPr>
            <a:xfrm rot="21348562">
              <a:off x="576632" y="1036406"/>
              <a:ext cx="1100940" cy="3325991"/>
            </a:xfrm>
            <a:prstGeom prst="curvedRightArrow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0" name="Strzałka w dół 9"/>
            <p:cNvSpPr/>
            <p:nvPr/>
          </p:nvSpPr>
          <p:spPr>
            <a:xfrm>
              <a:off x="2371267" y="1556792"/>
              <a:ext cx="326493" cy="18812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1655602" y="733342"/>
              <a:ext cx="1775679" cy="7854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zaokrąglony 11"/>
            <p:cNvSpPr/>
            <p:nvPr/>
          </p:nvSpPr>
          <p:spPr>
            <a:xfrm>
              <a:off x="1603873" y="2082622"/>
              <a:ext cx="1836762" cy="768134"/>
            </a:xfrm>
            <a:prstGeom prst="roundRect">
              <a:avLst>
                <a:gd name="adj" fmla="val 17363"/>
              </a:avLst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zaokrąglony 12"/>
            <p:cNvSpPr/>
            <p:nvPr/>
          </p:nvSpPr>
          <p:spPr>
            <a:xfrm>
              <a:off x="4978665" y="797752"/>
              <a:ext cx="1728192" cy="642365"/>
            </a:xfrm>
            <a:prstGeom prst="roundRect">
              <a:avLst>
                <a:gd name="adj" fmla="val 2403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Sześciokąt 13"/>
            <p:cNvSpPr/>
            <p:nvPr/>
          </p:nvSpPr>
          <p:spPr>
            <a:xfrm>
              <a:off x="1831553" y="3460059"/>
              <a:ext cx="1359397" cy="1103646"/>
            </a:xfrm>
            <a:prstGeom prst="hexagon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Sześciokąt 14"/>
            <p:cNvSpPr/>
            <p:nvPr/>
          </p:nvSpPr>
          <p:spPr>
            <a:xfrm>
              <a:off x="3535398" y="3951637"/>
              <a:ext cx="2604924" cy="1224136"/>
            </a:xfrm>
            <a:prstGeom prst="hexagon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1622154" y="795770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Coal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mining-affected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areas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different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stages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restoration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3588120" y="4094345"/>
              <a:ext cx="25522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Land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rehabilitation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ecological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restoration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options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deliver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greatest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relative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their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investment and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maintenance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cost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1846900" y="3711912"/>
              <a:ext cx="1350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Quantify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costs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of</a:t>
              </a:r>
            </a:p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actions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1536806" y="2153802"/>
              <a:ext cx="19267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Land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rehabilitation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ecological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restoration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alternatives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trzałka w prawo 19"/>
            <p:cNvSpPr/>
            <p:nvPr/>
          </p:nvSpPr>
          <p:spPr>
            <a:xfrm>
              <a:off x="3613726" y="891955"/>
              <a:ext cx="1224136" cy="51655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Strzałka w prawo 20"/>
            <p:cNvSpPr/>
            <p:nvPr/>
          </p:nvSpPr>
          <p:spPr>
            <a:xfrm rot="20968483">
              <a:off x="3591677" y="1981660"/>
              <a:ext cx="1224136" cy="55535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Strzałka w prawo 21"/>
            <p:cNvSpPr/>
            <p:nvPr/>
          </p:nvSpPr>
          <p:spPr>
            <a:xfrm rot="497502">
              <a:off x="3601307" y="2560703"/>
              <a:ext cx="1224136" cy="547395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4978665" y="788233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Quantify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map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ecosystem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services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provision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rostokąt zaokrąglony 23"/>
            <p:cNvSpPr/>
            <p:nvPr/>
          </p:nvSpPr>
          <p:spPr>
            <a:xfrm>
              <a:off x="5000266" y="1710327"/>
              <a:ext cx="1728192" cy="642365"/>
            </a:xfrm>
            <a:prstGeom prst="roundRect">
              <a:avLst>
                <a:gd name="adj" fmla="val 2403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4989181" y="170636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Quantify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map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ecosystem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services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provision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rostokąt zaokrąglony 25"/>
            <p:cNvSpPr/>
            <p:nvPr/>
          </p:nvSpPr>
          <p:spPr>
            <a:xfrm>
              <a:off x="5007677" y="2580521"/>
              <a:ext cx="1728192" cy="642365"/>
            </a:xfrm>
            <a:prstGeom prst="roundRect">
              <a:avLst>
                <a:gd name="adj" fmla="val 2403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5002838" y="2558612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Quantify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map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ecosystem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services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provision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ześciokąt 27"/>
            <p:cNvSpPr/>
            <p:nvPr/>
          </p:nvSpPr>
          <p:spPr>
            <a:xfrm>
              <a:off x="6432617" y="3438024"/>
              <a:ext cx="1359397" cy="1103646"/>
            </a:xfrm>
            <a:prstGeom prst="hexagon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436962" y="3482015"/>
              <a:ext cx="13507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Quantify</a:t>
              </a:r>
              <a:endParaRPr lang="pl-P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economic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ecosystem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 services</a:t>
              </a:r>
            </a:p>
          </p:txBody>
        </p:sp>
        <p:sp>
          <p:nvSpPr>
            <p:cNvPr id="30" name="Strzałka wygięta w górę 29"/>
            <p:cNvSpPr/>
            <p:nvPr/>
          </p:nvSpPr>
          <p:spPr>
            <a:xfrm flipV="1">
              <a:off x="6735869" y="1052224"/>
              <a:ext cx="497751" cy="2349190"/>
            </a:xfrm>
            <a:prstGeom prst="bentUpArrow">
              <a:avLst>
                <a:gd name="adj1" fmla="val 25000"/>
                <a:gd name="adj2" fmla="val 2448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/>
            <p:cNvSpPr/>
            <p:nvPr/>
          </p:nvSpPr>
          <p:spPr>
            <a:xfrm>
              <a:off x="6751138" y="1977278"/>
              <a:ext cx="361178" cy="1084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6757494" y="2842108"/>
              <a:ext cx="364101" cy="1084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3757148" y="991937"/>
              <a:ext cx="8931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  <a:r>
                <a:rPr lang="pl-PL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state</a:t>
              </a:r>
              <a:endParaRPr lang="pl-P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ole tekstowe 33"/>
            <p:cNvSpPr txBox="1"/>
            <p:nvPr/>
          </p:nvSpPr>
          <p:spPr>
            <a:xfrm rot="20996920">
              <a:off x="3773443" y="2096012"/>
              <a:ext cx="8515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scenario</a:t>
              </a:r>
              <a:r>
                <a:rPr lang="pl-PL" sz="1100" dirty="0"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35" name="pole tekstowe 34"/>
            <p:cNvSpPr txBox="1"/>
            <p:nvPr/>
          </p:nvSpPr>
          <p:spPr>
            <a:xfrm rot="538764">
              <a:off x="3777985" y="2684155"/>
              <a:ext cx="8515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scenario</a:t>
              </a:r>
              <a:r>
                <a:rPr lang="pl-PL" sz="1100" dirty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98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0524" y="278948"/>
            <a:ext cx="10342960" cy="1466282"/>
          </a:xfrm>
        </p:spPr>
        <p:txBody>
          <a:bodyPr/>
          <a:lstStyle/>
          <a:p>
            <a:r>
              <a:rPr lang="pl-PL" dirty="0" err="1"/>
              <a:t>RECOVERY’s</a:t>
            </a:r>
            <a:r>
              <a:rPr lang="pl-PL" dirty="0"/>
              <a:t> </a:t>
            </a:r>
            <a:r>
              <a:rPr lang="pl-PL" dirty="0" err="1"/>
              <a:t>implementation</a:t>
            </a:r>
            <a:r>
              <a:rPr lang="pl-PL" dirty="0"/>
              <a:t> plan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6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85" y="702260"/>
            <a:ext cx="6697980" cy="5294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74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6018" y="209937"/>
            <a:ext cx="10342960" cy="1466282"/>
          </a:xfrm>
        </p:spPr>
        <p:txBody>
          <a:bodyPr/>
          <a:lstStyle/>
          <a:p>
            <a:r>
              <a:rPr lang="en-US" dirty="0"/>
              <a:t>RESEARCH AREAS of recovery project</a:t>
            </a:r>
            <a:br>
              <a:rPr lang="en-US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13" name="Picture 8" descr="Braunkohletagebau Schleenha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18957" r="52370"/>
          <a:stretch/>
        </p:blipFill>
        <p:spPr bwMode="auto">
          <a:xfrm>
            <a:off x="4728308" y="3502053"/>
            <a:ext cx="2581682" cy="17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Wieckol\Desktop\Moje dokumenty\RECOVERY\Fotki z hałdy\Dron\DJI_0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13" y="1518159"/>
            <a:ext cx="2578144" cy="14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1719005" y="2975844"/>
            <a:ext cx="2578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2098" fontAlgn="base">
              <a:buClr>
                <a:srgbClr val="484848"/>
              </a:buClr>
              <a:buSzPct val="100000"/>
            </a:pP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Janina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Mine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(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Silesia, Poland)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615179" y="2975372"/>
            <a:ext cx="254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Chabařovice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Mine</a:t>
            </a:r>
            <a:endParaRPr lang="pl-PL" sz="1200" dirty="0">
              <a:solidFill>
                <a:srgbClr val="484848">
                  <a:lumMod val="50000"/>
                </a:srgbClr>
              </a:solidFill>
            </a:endParaRPr>
          </a:p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(Bohemia, Czech Republic)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819003" y="5204044"/>
            <a:ext cx="2568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en-US" sz="1200" dirty="0" err="1">
                <a:solidFill>
                  <a:srgbClr val="484848">
                    <a:lumMod val="50000"/>
                  </a:srgbClr>
                </a:solidFill>
              </a:rPr>
              <a:t>Mibrag</a:t>
            </a: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Mines</a:t>
            </a:r>
            <a:endParaRPr lang="pl-PL" sz="1200" dirty="0">
              <a:solidFill>
                <a:srgbClr val="484848">
                  <a:lumMod val="50000"/>
                </a:srgbClr>
              </a:solidFill>
            </a:endParaRPr>
          </a:p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(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South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 of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Leipzing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, Germany)</a:t>
            </a:r>
            <a:endParaRPr lang="en-US" sz="1200" dirty="0">
              <a:solidFill>
                <a:srgbClr val="484848">
                  <a:lumMod val="50000"/>
                </a:srgbClr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7766795" y="3022011"/>
            <a:ext cx="22796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Figaredo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Mine</a:t>
            </a:r>
            <a:endParaRPr lang="pl-PL" sz="1200" dirty="0">
              <a:solidFill>
                <a:srgbClr val="484848">
                  <a:lumMod val="50000"/>
                </a:srgbClr>
              </a:solidFill>
            </a:endParaRPr>
          </a:p>
          <a:p>
            <a:pPr lvl="0" algn="ctr" defTabSz="912098" fontAlgn="base">
              <a:buClr>
                <a:srgbClr val="484848"/>
              </a:buClr>
              <a:buSzPct val="100000"/>
            </a:pP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(Asturias,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Spain</a:t>
            </a: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)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7658182" y="5204044"/>
            <a:ext cx="22796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Most-</a:t>
            </a:r>
            <a:r>
              <a:rPr lang="en-US" sz="1200" dirty="0" err="1">
                <a:solidFill>
                  <a:srgbClr val="484848">
                    <a:lumMod val="50000"/>
                  </a:srgbClr>
                </a:solidFill>
              </a:rPr>
              <a:t>Ležáky</a:t>
            </a:r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 </a:t>
            </a:r>
            <a:r>
              <a:rPr lang="pl-PL" sz="1200" dirty="0" err="1">
                <a:solidFill>
                  <a:srgbClr val="484848">
                    <a:lumMod val="50000"/>
                  </a:srgbClr>
                </a:solidFill>
              </a:rPr>
              <a:t>Mine</a:t>
            </a:r>
            <a:endParaRPr lang="pl-PL" sz="1200" dirty="0">
              <a:solidFill>
                <a:srgbClr val="484848">
                  <a:lumMod val="50000"/>
                </a:srgbClr>
              </a:solidFill>
            </a:endParaRPr>
          </a:p>
          <a:p>
            <a:pPr algn="ctr"/>
            <a:r>
              <a:rPr lang="en-US" sz="1200" dirty="0">
                <a:solidFill>
                  <a:srgbClr val="484848">
                    <a:lumMod val="50000"/>
                  </a:srgbClr>
                </a:solidFill>
              </a:rPr>
              <a:t>(Bohemia</a:t>
            </a:r>
            <a:r>
              <a:rPr lang="pl-PL" sz="1200" dirty="0">
                <a:solidFill>
                  <a:srgbClr val="484848">
                    <a:lumMod val="50000"/>
                  </a:srgbClr>
                </a:solidFill>
              </a:rPr>
              <a:t>, Czech Republic)</a:t>
            </a:r>
            <a:endParaRPr lang="pl-PL" sz="1200" dirty="0"/>
          </a:p>
        </p:txBody>
      </p:sp>
      <p:pic>
        <p:nvPicPr>
          <p:cNvPr id="20" name="Picture 6" descr="https://euc-powerpoint.officeapps.live.com/pods/GetClipboardImage.ashx?Id=aaa1741d-ac1f-4664-90ad-674f148b62a7&amp;DC=GEU2&amp;wdoverrides=GetClipboardImageEnabled:tr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24777" r="50110" b="12177"/>
          <a:stretch/>
        </p:blipFill>
        <p:spPr bwMode="auto">
          <a:xfrm>
            <a:off x="7645035" y="3502052"/>
            <a:ext cx="2292797" cy="17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0" r="5159" b="5049"/>
          <a:stretch/>
        </p:blipFill>
        <p:spPr bwMode="auto">
          <a:xfrm>
            <a:off x="7493371" y="1518159"/>
            <a:ext cx="2444461" cy="146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 descr="https://euc-powerpoint.officeapps.live.com/pods/GetClipboardImage.ashx?Id=504d6889-b9f6-450d-9969-dba14f5f9463&amp;DC=GEU2&amp;wdoverrides=GetClipboardImageEnabled:tru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6864" r="8474" b="18274"/>
          <a:stretch/>
        </p:blipFill>
        <p:spPr bwMode="auto">
          <a:xfrm>
            <a:off x="4469228" y="1525639"/>
            <a:ext cx="2836431" cy="14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/>
          <p:cNvPicPr/>
          <p:nvPr/>
        </p:nvPicPr>
        <p:blipFill rotWithShape="1">
          <a:blip r:embed="rId7" cstate="print"/>
          <a:srcRect l="11474" t="11462" r="51702" b="4348"/>
          <a:stretch/>
        </p:blipFill>
        <p:spPr bwMode="auto">
          <a:xfrm>
            <a:off x="1800336" y="3502053"/>
            <a:ext cx="2437847" cy="1701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3019260" y="765477"/>
            <a:ext cx="5949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u="sng" dirty="0"/>
              <a:t>The coal mining-affected areas</a:t>
            </a:r>
            <a:r>
              <a:rPr lang="pl-PL" sz="1800" u="sng" dirty="0"/>
              <a:t> of the </a:t>
            </a:r>
            <a:r>
              <a:rPr lang="pl-PL" sz="1800" u="sng" dirty="0" err="1"/>
              <a:t>Recovery</a:t>
            </a:r>
            <a:r>
              <a:rPr lang="pl-PL" sz="1800" u="sng" dirty="0"/>
              <a:t> Project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1625496" y="5204045"/>
            <a:ext cx="2917975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pl-PL" sz="1200" dirty="0"/>
              <a:t>The </a:t>
            </a:r>
            <a:r>
              <a:rPr lang="pl-PL" sz="1200" dirty="0" err="1"/>
              <a:t>Terezie</a:t>
            </a:r>
            <a:r>
              <a:rPr lang="pl-PL" sz="1200" dirty="0"/>
              <a:t> - Ema</a:t>
            </a:r>
            <a:r>
              <a:rPr lang="en-US" sz="1200" dirty="0"/>
              <a:t> </a:t>
            </a:r>
            <a:r>
              <a:rPr lang="pl-PL" sz="1200" dirty="0" err="1"/>
              <a:t>mine</a:t>
            </a:r>
            <a:r>
              <a:rPr lang="pl-PL" sz="1200" dirty="0"/>
              <a:t> </a:t>
            </a:r>
            <a:r>
              <a:rPr lang="pl-PL" sz="1200" dirty="0" err="1"/>
              <a:t>dumps</a:t>
            </a:r>
            <a:endParaRPr lang="pl-PL" sz="1200" dirty="0"/>
          </a:p>
          <a:p>
            <a:pPr algn="ctr" fontAlgn="base"/>
            <a:r>
              <a:rPr lang="pl-PL" sz="1200" dirty="0" err="1"/>
              <a:t>Complex</a:t>
            </a:r>
            <a:r>
              <a:rPr lang="pl-PL" sz="1200" dirty="0"/>
              <a:t> </a:t>
            </a:r>
            <a:r>
              <a:rPr lang="en-US" sz="1200" dirty="0"/>
              <a:t>(</a:t>
            </a:r>
            <a:r>
              <a:rPr lang="pl-PL" sz="1200" dirty="0"/>
              <a:t>Silesia</a:t>
            </a:r>
            <a:r>
              <a:rPr lang="en-US" sz="1200" dirty="0"/>
              <a:t>, C</a:t>
            </a:r>
            <a:r>
              <a:rPr lang="pl-PL" sz="1200" dirty="0" err="1"/>
              <a:t>zech</a:t>
            </a:r>
            <a:r>
              <a:rPr lang="pl-PL" sz="1200" dirty="0"/>
              <a:t> Republic</a:t>
            </a:r>
            <a:r>
              <a:rPr lang="en-US" sz="1200" dirty="0"/>
              <a:t>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00844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Janina </a:t>
            </a:r>
            <a:r>
              <a:rPr lang="pl-PL" dirty="0" err="1"/>
              <a:t>Mine</a:t>
            </a:r>
            <a:r>
              <a:rPr lang="pl-PL" dirty="0"/>
              <a:t> waste </a:t>
            </a:r>
            <a:r>
              <a:rPr lang="pl-PL" dirty="0" err="1"/>
              <a:t>heap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6032" y="1047576"/>
            <a:ext cx="11549281" cy="185092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210" indent="-91210" algn="l" defTabSz="912098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4508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794" b="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6929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286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528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2098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8034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3091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59027" indent="-136814" algn="l" defTabSz="91209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/>
              <a:t>The </a:t>
            </a:r>
            <a:r>
              <a:rPr lang="en-GB" sz="2000" dirty="0"/>
              <a:t>Janina Mine </a:t>
            </a:r>
            <a:r>
              <a:rPr lang="pl-PL" sz="2000" dirty="0"/>
              <a:t>is</a:t>
            </a:r>
            <a:r>
              <a:rPr lang="pl-PL" sz="2000" b="1" dirty="0"/>
              <a:t> </a:t>
            </a:r>
            <a:r>
              <a:rPr lang="pl-PL" sz="2000" dirty="0"/>
              <a:t>a</a:t>
            </a:r>
            <a:r>
              <a:rPr lang="en-GB" sz="2000" dirty="0"/>
              <a:t>n active</a:t>
            </a:r>
            <a:r>
              <a:rPr lang="pl-PL" sz="2000" dirty="0"/>
              <a:t> </a:t>
            </a:r>
            <a:r>
              <a:rPr lang="pl-PL" sz="2000" dirty="0" err="1"/>
              <a:t>coal</a:t>
            </a:r>
            <a:r>
              <a:rPr lang="pl-PL" sz="2000" dirty="0"/>
              <a:t> </a:t>
            </a:r>
            <a:r>
              <a:rPr lang="pl-PL" sz="2000" dirty="0" err="1"/>
              <a:t>mine</a:t>
            </a:r>
            <a:r>
              <a:rPr lang="pl-PL" sz="2000" dirty="0"/>
              <a:t> in the </a:t>
            </a:r>
            <a:r>
              <a:rPr lang="pl-PL" sz="2000" dirty="0" err="1"/>
              <a:t>south</a:t>
            </a:r>
            <a:r>
              <a:rPr lang="pl-PL" sz="2000" dirty="0"/>
              <a:t> of Poland</a:t>
            </a:r>
            <a:r>
              <a:rPr lang="pl-PL" sz="2000" b="1" dirty="0"/>
              <a:t> </a:t>
            </a:r>
            <a:r>
              <a:rPr lang="pl-PL" sz="2000" dirty="0"/>
              <a:t>in Libiąż and </a:t>
            </a:r>
            <a:r>
              <a:rPr lang="en-GB" sz="2000" dirty="0"/>
              <a:t>property of </a:t>
            </a:r>
            <a:r>
              <a:rPr lang="en-GB" sz="2000" dirty="0" err="1"/>
              <a:t>Tauron</a:t>
            </a:r>
            <a:r>
              <a:rPr lang="en-GB" sz="2000" dirty="0"/>
              <a:t> </a:t>
            </a:r>
            <a:r>
              <a:rPr lang="en-GB" sz="2000" dirty="0" err="1"/>
              <a:t>Wydobycie</a:t>
            </a:r>
            <a:r>
              <a:rPr lang="en-GB" sz="2000" dirty="0"/>
              <a:t> S.A. </a:t>
            </a:r>
            <a:r>
              <a:rPr lang="en-US" sz="2000" dirty="0"/>
              <a:t>It covers an area of about 80 hectares and reaches 35 m in height</a:t>
            </a:r>
            <a:r>
              <a:rPr lang="pl-PL" sz="2000" dirty="0"/>
              <a:t>.</a:t>
            </a:r>
            <a:r>
              <a:rPr lang="en-US" sz="2000" dirty="0"/>
              <a:t> </a:t>
            </a:r>
            <a:r>
              <a:rPr lang="pl-PL" sz="2000" dirty="0"/>
              <a:t>It</a:t>
            </a:r>
            <a:r>
              <a:rPr lang="en-US" sz="2000" dirty="0"/>
              <a:t> is one of the biggest mining spoil heaps of this kind located in the Silesia region in Poland.</a:t>
            </a:r>
            <a:endParaRPr lang="pl-PL" sz="2000" dirty="0"/>
          </a:p>
        </p:txBody>
      </p:sp>
      <p:pic>
        <p:nvPicPr>
          <p:cNvPr id="6" name="Obraz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6" y="2166564"/>
            <a:ext cx="4437380" cy="326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AWieckol\Desktop\Moje dokumenty\RECOVERY\Fotki z hałdy\dron\DJI_0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r="-1"/>
          <a:stretch/>
        </p:blipFill>
        <p:spPr bwMode="auto">
          <a:xfrm>
            <a:off x="4784406" y="2280146"/>
            <a:ext cx="2724085" cy="15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Wieckol\Desktop\Moje dokumenty\RECOVERY\Fotki z hałdy\dron\DJI_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04" y="3876975"/>
            <a:ext cx="4453587" cy="25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3.googleusercontent.com/k2idoN_N-tVNPVzV738yw89Q-iLamXQMK38__OujNVwzi-quRrLjt1I1P3qT2bEugNsEYi8WSlk9d7sM33CTb0SPgMpHidRFemnXllVOZrIKwcESqy50fHt3LZN_InnmKc-5o0sSPuLJ1llmyxHkOaN8jFzux0uG052cZ6XI_1Nwid3FGai2B8OcLd-JjlpLDXGR5YtK-oSkXRaigSmudODE4tkichIlHElHu1G0xzddz6uLXbdA-B_9vqRi2hBxJeKJkNn_iwg2VaUkPfc0-_7ZwZGEr20vIlG2WCh4sOPVVUd3LWa7sSvDUyqHFFxQSwGMkdMb6_7nVHhRlqda-n2rjTdyczsY450lib2WLj2zjqwussSBtCGbJlP1KaAEq2VHfFgrpfh4BhVIY3XwUzqc7XdbG45bcD4_wZVBMacD4eXGTZO40Z-QgXDH6E_1diO1lJaNnG898KOf8DdmIRxizFYpuuZk-M_PXwoGbazvexVZ0Wg9Gx-UpvgQQpwWTZVQS0_t21bz9Jsv9PL8T2NzsKDkK3-ZG16f4W217aKmO_sTxC2IDOeczLQ0AZmdSkY6l9GHbf_ShK0ULexv1UEjK_Btcq2BRZ_lGPToznCxXUhejBS2IcEimx4Cc6CYVlM80Ea26CAYwYaX3xo-1SDZ3DbYuXCGjmra-Lb-WtrsUq5BAHMDFpcrwdwu-e7oSS_u3ioRK1mGA15lj5eA2hEDuI5uqnenENy2ZxAqJCmvUXVRTnagOznGUi1apFViK5w9k8K0XWM1_hZn6QVXst9kd-rvQbPqPbD7OMxRNE9ov44lvNp1faeluwIwkZuZT6KgbpTwC_3JXCw9f7G3yUqYWxaXBo9s7jN_bDCtgwIEseq-sfwzwXkF4guzX_gKphdT3OjVy09WSJVWKwGZB1epeeNYvKXFr3IsL-cLLaLd=w1654-h930-no?authuser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7"/>
          <a:stretch/>
        </p:blipFill>
        <p:spPr bwMode="auto">
          <a:xfrm>
            <a:off x="7660256" y="4519837"/>
            <a:ext cx="2734574" cy="16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699BA9BB-FE87-492C-B63F-A45FB284F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56" y="2280146"/>
            <a:ext cx="3815751" cy="21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26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Wieckol\Desktop\Moje dokumenty\RECOVERY\Fotki z hałdy\Janina heap\P_20190913_122249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39" y="3602750"/>
            <a:ext cx="3778370" cy="21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ENVIROMENTAL Problems of Janina Heap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329541" y="1017007"/>
            <a:ext cx="7028791" cy="22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1" dirty="0"/>
              <a:t>Acid rock drainage </a:t>
            </a:r>
            <a:r>
              <a:rPr lang="en-US" sz="1600" dirty="0"/>
              <a:t>from waste dumps contributes to deterioration of the condition of surface water.</a:t>
            </a:r>
            <a:endParaRPr lang="pl-PL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1" kern="0" dirty="0"/>
              <a:t>Water erosion </a:t>
            </a:r>
            <a:r>
              <a:rPr lang="en-US" sz="1600" kern="0" dirty="0"/>
              <a:t>and waste mass displacements occur on the slopes of the waste heap, which generates costs associated with securing and reinforcing the  waste heap.</a:t>
            </a:r>
            <a:endParaRPr lang="pl-PL" sz="1600" kern="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1" dirty="0"/>
              <a:t>Wind erosion </a:t>
            </a:r>
            <a:r>
              <a:rPr lang="en-US" sz="1600" dirty="0"/>
              <a:t>contributes to the negative impact which waste dumps have on the adjacent areas (including areas of single-family housing)</a:t>
            </a:r>
            <a:endParaRPr lang="pl-PL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Negative impact on the aesthetic value of the landscape</a:t>
            </a:r>
            <a:endParaRPr lang="pl-PL" sz="1600" dirty="0"/>
          </a:p>
          <a:p>
            <a:endParaRPr lang="pl-PL" sz="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r="-2"/>
          <a:stretch/>
        </p:blipFill>
        <p:spPr bwMode="auto">
          <a:xfrm>
            <a:off x="215660" y="3576684"/>
            <a:ext cx="2847009" cy="211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07910" y="5727620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Acid rock drainage </a:t>
            </a:r>
            <a:endParaRPr lang="pl-PL" sz="1400" dirty="0"/>
          </a:p>
          <a:p>
            <a:pPr algn="ctr"/>
            <a:r>
              <a:rPr lang="pl-PL" sz="1400" dirty="0" err="1"/>
              <a:t>pH</a:t>
            </a:r>
            <a:r>
              <a:rPr lang="pl-PL" sz="1400" dirty="0"/>
              <a:t>&lt;3</a:t>
            </a:r>
          </a:p>
        </p:txBody>
      </p:sp>
      <p:sp>
        <p:nvSpPr>
          <p:cNvPr id="8" name="Prostokąt 7"/>
          <p:cNvSpPr/>
          <p:nvPr/>
        </p:nvSpPr>
        <p:spPr>
          <a:xfrm>
            <a:off x="4147646" y="5727620"/>
            <a:ext cx="2651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kern="0" dirty="0" err="1"/>
              <a:t>Strong</a:t>
            </a:r>
            <a:r>
              <a:rPr lang="pl-PL" sz="1400" kern="0" dirty="0"/>
              <a:t> w</a:t>
            </a:r>
            <a:r>
              <a:rPr lang="en-US" sz="1400" kern="0" dirty="0" err="1"/>
              <a:t>ater</a:t>
            </a:r>
            <a:r>
              <a:rPr lang="en-US" sz="1400" kern="0" dirty="0"/>
              <a:t> </a:t>
            </a:r>
            <a:r>
              <a:rPr lang="pl-PL" sz="1400" kern="0" dirty="0"/>
              <a:t>and wind </a:t>
            </a:r>
            <a:r>
              <a:rPr lang="en-US" sz="1400" kern="0" dirty="0"/>
              <a:t>erosion </a:t>
            </a:r>
            <a:endParaRPr lang="pl-PL" sz="1400" dirty="0"/>
          </a:p>
        </p:txBody>
      </p:sp>
      <p:sp>
        <p:nvSpPr>
          <p:cNvPr id="10" name="Prostokąt 9"/>
          <p:cNvSpPr/>
          <p:nvPr/>
        </p:nvSpPr>
        <p:spPr>
          <a:xfrm>
            <a:off x="8123994" y="3127158"/>
            <a:ext cx="318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Negative impact on of the landscape</a:t>
            </a:r>
            <a:endParaRPr lang="pl-PL" sz="1400" dirty="0"/>
          </a:p>
        </p:txBody>
      </p:sp>
      <p:pic>
        <p:nvPicPr>
          <p:cNvPr id="3074" name="Picture 2" descr="C:\Users\AWieckol\Desktop\Moje dokumenty\RECOVERY\Fotki z hałdy\AK\20191009_1207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"/>
          <a:stretch/>
        </p:blipFill>
        <p:spPr bwMode="auto">
          <a:xfrm>
            <a:off x="7925292" y="1017003"/>
            <a:ext cx="3766247" cy="21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0331503" y="1029664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/>
              <a:t>residential </a:t>
            </a:r>
            <a:r>
              <a:rPr lang="pl-PL" sz="1200" i="1" dirty="0" err="1"/>
              <a:t>area</a:t>
            </a:r>
            <a:endParaRPr lang="pl-PL" sz="1200" i="1" dirty="0"/>
          </a:p>
        </p:txBody>
      </p:sp>
      <p:sp>
        <p:nvSpPr>
          <p:cNvPr id="12" name="Strzałka w dół 11"/>
          <p:cNvSpPr/>
          <p:nvPr/>
        </p:nvSpPr>
        <p:spPr>
          <a:xfrm>
            <a:off x="10844646" y="1298951"/>
            <a:ext cx="267419" cy="26859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Imagen 2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5238BAB4-C98F-405C-A4AC-2AC22E5B7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-237" r="638" b="237"/>
          <a:stretch/>
        </p:blipFill>
        <p:spPr>
          <a:xfrm>
            <a:off x="3683479" y="3575009"/>
            <a:ext cx="3243532" cy="2114195"/>
          </a:xfrm>
          <a:prstGeom prst="rect">
            <a:avLst/>
          </a:prstGeom>
        </p:spPr>
      </p:pic>
      <p:sp>
        <p:nvSpPr>
          <p:cNvPr id="18" name="Strzałka zakrzywiona w dół 17"/>
          <p:cNvSpPr/>
          <p:nvPr/>
        </p:nvSpPr>
        <p:spPr>
          <a:xfrm rot="14291565" flipV="1">
            <a:off x="11059068" y="3012254"/>
            <a:ext cx="1039746" cy="741893"/>
          </a:xfrm>
          <a:prstGeom prst="curved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8462334" y="5718674"/>
            <a:ext cx="2890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dirty="0"/>
              <a:t>No </a:t>
            </a:r>
            <a:r>
              <a:rPr lang="en-AU" sz="1400" dirty="0"/>
              <a:t>possibility</a:t>
            </a:r>
            <a:r>
              <a:rPr lang="pl-PL" sz="1400" dirty="0"/>
              <a:t> of </a:t>
            </a:r>
            <a:r>
              <a:rPr lang="pl-PL" sz="1400" dirty="0" err="1"/>
              <a:t>greening</a:t>
            </a:r>
            <a:r>
              <a:rPr lang="pl-PL" sz="1400" dirty="0"/>
              <a:t> the </a:t>
            </a:r>
            <a:r>
              <a:rPr lang="pl-PL" sz="1400" dirty="0" err="1"/>
              <a:t>area</a:t>
            </a:r>
            <a:endParaRPr lang="pl-PL" sz="1400" dirty="0"/>
          </a:p>
        </p:txBody>
      </p:sp>
      <p:sp>
        <p:nvSpPr>
          <p:cNvPr id="17" name="Plus 16"/>
          <p:cNvSpPr/>
          <p:nvPr/>
        </p:nvSpPr>
        <p:spPr>
          <a:xfrm>
            <a:off x="3062669" y="4339660"/>
            <a:ext cx="566960" cy="584891"/>
          </a:xfrm>
          <a:prstGeom prst="mathPlus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ówna się 19"/>
          <p:cNvSpPr/>
          <p:nvPr/>
        </p:nvSpPr>
        <p:spPr>
          <a:xfrm>
            <a:off x="7066225" y="4429244"/>
            <a:ext cx="791247" cy="405721"/>
          </a:xfrm>
          <a:prstGeom prst="mathEqual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712028" y="4786051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err="1">
                <a:solidFill>
                  <a:srgbClr val="FFFFFF"/>
                </a:solidFill>
              </a:rPr>
              <a:t>damaged</a:t>
            </a:r>
            <a:r>
              <a:rPr lang="pl-PL" sz="1200" i="1" dirty="0">
                <a:solidFill>
                  <a:srgbClr val="FFFFFF"/>
                </a:solidFill>
              </a:rPr>
              <a:t> </a:t>
            </a:r>
            <a:r>
              <a:rPr lang="pl-PL" sz="1200" i="1" dirty="0" err="1">
                <a:solidFill>
                  <a:srgbClr val="FFFFFF"/>
                </a:solidFill>
              </a:rPr>
              <a:t>plants</a:t>
            </a:r>
            <a:r>
              <a:rPr lang="pl-PL" sz="1200" i="1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22" name="Łącznik prosty ze strzałką 21"/>
          <p:cNvCxnSpPr/>
          <p:nvPr/>
        </p:nvCxnSpPr>
        <p:spPr>
          <a:xfrm flipV="1">
            <a:off x="9964751" y="4719319"/>
            <a:ext cx="879895" cy="231291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V="1">
            <a:off x="9947058" y="4516458"/>
            <a:ext cx="318376" cy="434152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73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8099268" y="4243617"/>
            <a:ext cx="3757266" cy="1721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Artificial</a:t>
            </a:r>
            <a:r>
              <a:rPr lang="pl-PL" dirty="0"/>
              <a:t>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substitutes</a:t>
            </a:r>
            <a:r>
              <a:rPr lang="pl-PL" dirty="0"/>
              <a:t> in GIG LABORATORY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546E-5355-4CA6-80D6-E6A50873F821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65124" y="975953"/>
            <a:ext cx="113970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000" dirty="0">
              <a:solidFill>
                <a:srgbClr val="FF0000"/>
              </a:solidFill>
            </a:endParaRPr>
          </a:p>
          <a:p>
            <a:r>
              <a:rPr lang="pl-PL" sz="1800" dirty="0" err="1">
                <a:solidFill>
                  <a:srgbClr val="484848"/>
                </a:solidFill>
              </a:rPr>
              <a:t>Industrial</a:t>
            </a:r>
            <a:r>
              <a:rPr lang="pl-PL" sz="1800" dirty="0">
                <a:solidFill>
                  <a:srgbClr val="484848"/>
                </a:solidFill>
              </a:rPr>
              <a:t> by-products from Power </a:t>
            </a:r>
            <a:r>
              <a:rPr lang="pl-PL" sz="1800" dirty="0" err="1">
                <a:solidFill>
                  <a:srgbClr val="484848"/>
                </a:solidFill>
              </a:rPr>
              <a:t>Plants</a:t>
            </a:r>
            <a:r>
              <a:rPr lang="pl-PL" sz="1800" dirty="0">
                <a:solidFill>
                  <a:srgbClr val="484848"/>
                </a:solidFill>
              </a:rPr>
              <a:t>, </a:t>
            </a:r>
            <a:r>
              <a:rPr lang="pl-PL" sz="1800" dirty="0" err="1">
                <a:solidFill>
                  <a:srgbClr val="484848"/>
                </a:solidFill>
              </a:rPr>
              <a:t>mining</a:t>
            </a:r>
            <a:r>
              <a:rPr lang="pl-PL" sz="1800" dirty="0">
                <a:solidFill>
                  <a:srgbClr val="484848"/>
                </a:solidFill>
              </a:rPr>
              <a:t> waste from </a:t>
            </a:r>
            <a:r>
              <a:rPr lang="pl-PL" sz="1800" dirty="0" err="1">
                <a:solidFill>
                  <a:srgbClr val="484848"/>
                </a:solidFill>
              </a:rPr>
              <a:t>Coal</a:t>
            </a:r>
            <a:r>
              <a:rPr lang="pl-PL" sz="1800" dirty="0">
                <a:solidFill>
                  <a:srgbClr val="484848"/>
                </a:solidFill>
              </a:rPr>
              <a:t> </a:t>
            </a:r>
            <a:r>
              <a:rPr lang="pl-PL" sz="1800" dirty="0" err="1">
                <a:solidFill>
                  <a:srgbClr val="484848"/>
                </a:solidFill>
              </a:rPr>
              <a:t>Mine</a:t>
            </a:r>
            <a:r>
              <a:rPr lang="pl-PL" sz="1800" dirty="0">
                <a:solidFill>
                  <a:srgbClr val="484848"/>
                </a:solidFill>
              </a:rPr>
              <a:t> and </a:t>
            </a:r>
            <a:r>
              <a:rPr lang="pl-PL" sz="1800" dirty="0" err="1">
                <a:solidFill>
                  <a:srgbClr val="484848"/>
                </a:solidFill>
              </a:rPr>
              <a:t>organic</a:t>
            </a:r>
            <a:r>
              <a:rPr lang="pl-PL" sz="1800" dirty="0">
                <a:solidFill>
                  <a:srgbClr val="484848"/>
                </a:solidFill>
              </a:rPr>
              <a:t> waste </a:t>
            </a:r>
            <a:r>
              <a:rPr lang="pl-PL" sz="1800" dirty="0" err="1">
                <a:solidFill>
                  <a:srgbClr val="484848"/>
                </a:solidFill>
              </a:rPr>
              <a:t>were</a:t>
            </a:r>
            <a:r>
              <a:rPr lang="pl-PL" sz="1800" dirty="0">
                <a:solidFill>
                  <a:srgbClr val="484848"/>
                </a:solidFill>
              </a:rPr>
              <a:t> </a:t>
            </a:r>
            <a:r>
              <a:rPr lang="pl-PL" sz="1800" dirty="0" err="1">
                <a:solidFill>
                  <a:srgbClr val="484848"/>
                </a:solidFill>
              </a:rPr>
              <a:t>used</a:t>
            </a:r>
            <a:r>
              <a:rPr lang="pl-PL" sz="1800" dirty="0">
                <a:solidFill>
                  <a:srgbClr val="484848"/>
                </a:solidFill>
              </a:rPr>
              <a:t> as </a:t>
            </a:r>
            <a:r>
              <a:rPr lang="pl-PL" sz="1800" dirty="0" err="1">
                <a:solidFill>
                  <a:srgbClr val="484848"/>
                </a:solidFill>
              </a:rPr>
              <a:t>components</a:t>
            </a:r>
            <a:r>
              <a:rPr lang="pl-PL" sz="1800" dirty="0">
                <a:solidFill>
                  <a:srgbClr val="484848"/>
                </a:solidFill>
              </a:rPr>
              <a:t> for </a:t>
            </a:r>
            <a:r>
              <a:rPr lang="pl-PL" sz="1800" dirty="0" err="1">
                <a:solidFill>
                  <a:srgbClr val="484848"/>
                </a:solidFill>
              </a:rPr>
              <a:t>elaborating</a:t>
            </a:r>
            <a:r>
              <a:rPr lang="pl-PL" sz="1800" dirty="0">
                <a:solidFill>
                  <a:srgbClr val="484848"/>
                </a:solidFill>
              </a:rPr>
              <a:t> </a:t>
            </a:r>
            <a:r>
              <a:rPr lang="pl-PL" sz="1800" dirty="0" err="1">
                <a:solidFill>
                  <a:srgbClr val="484848"/>
                </a:solidFill>
              </a:rPr>
              <a:t>soil</a:t>
            </a:r>
            <a:r>
              <a:rPr lang="pl-PL" sz="1800" dirty="0">
                <a:solidFill>
                  <a:srgbClr val="484848"/>
                </a:solidFill>
              </a:rPr>
              <a:t> </a:t>
            </a:r>
            <a:r>
              <a:rPr lang="pl-PL" sz="1800" dirty="0" err="1">
                <a:solidFill>
                  <a:srgbClr val="484848"/>
                </a:solidFill>
              </a:rPr>
              <a:t>substitutes</a:t>
            </a:r>
            <a:r>
              <a:rPr lang="pl-PL" sz="1800" dirty="0">
                <a:solidFill>
                  <a:srgbClr val="484848"/>
                </a:solidFill>
              </a:rPr>
              <a:t> </a:t>
            </a:r>
            <a:r>
              <a:rPr lang="pl-PL" sz="1800" dirty="0" err="1">
                <a:solidFill>
                  <a:srgbClr val="484848"/>
                </a:solidFill>
              </a:rPr>
              <a:t>blends</a:t>
            </a:r>
            <a:r>
              <a:rPr lang="pl-PL" sz="1800" dirty="0">
                <a:solidFill>
                  <a:srgbClr val="484848"/>
                </a:solidFill>
              </a:rPr>
              <a:t>.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F642C1CE-5F90-430E-835C-C7CA3ABFA6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4" y="1859603"/>
            <a:ext cx="7519151" cy="410516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223037" y="1636534"/>
            <a:ext cx="340109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MINERAL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Fly ash from coal combustion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Fly ash from plant biomass combustion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Decarbonisation</a:t>
            </a:r>
            <a:r>
              <a:rPr lang="en-US" sz="1200" dirty="0"/>
              <a:t> lime from water softening process 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Aggregate (0-2 mm) from mine waste processing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Sealing material from coal processing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Energetic slag from coal combustion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/>
          </a:p>
          <a:p>
            <a:r>
              <a:rPr lang="pl-PL" sz="1200" dirty="0"/>
              <a:t>ORGANIC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Sewage sludge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 err="1"/>
              <a:t>Spent</a:t>
            </a:r>
            <a:r>
              <a:rPr lang="pl-PL" sz="1200" dirty="0"/>
              <a:t> </a:t>
            </a:r>
            <a:r>
              <a:rPr lang="pl-PL" sz="1200" dirty="0" err="1"/>
              <a:t>mushroom</a:t>
            </a:r>
            <a:r>
              <a:rPr lang="pl-PL" sz="1200" dirty="0"/>
              <a:t> </a:t>
            </a:r>
            <a:r>
              <a:rPr lang="pl-PL" sz="1200" dirty="0" err="1"/>
              <a:t>compost</a:t>
            </a:r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161152" y="4255840"/>
            <a:ext cx="3695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latin typeface="Calibri" panose="020F0502020204030204" pitchFamily="34" charset="0"/>
              </a:rPr>
              <a:t>Laboratory</a:t>
            </a:r>
            <a:r>
              <a:rPr lang="pl-PL" sz="1200" b="1" dirty="0">
                <a:latin typeface="Calibri" panose="020F0502020204030204" pitchFamily="34" charset="0"/>
              </a:rPr>
              <a:t> </a:t>
            </a:r>
            <a:r>
              <a:rPr lang="pl-PL" sz="1200" b="1" dirty="0" err="1">
                <a:latin typeface="Calibri" panose="020F0502020204030204" pitchFamily="34" charset="0"/>
              </a:rPr>
              <a:t>analysis</a:t>
            </a:r>
            <a:r>
              <a:rPr lang="pl-PL" sz="1200" b="1" dirty="0">
                <a:latin typeface="Calibri" panose="020F0502020204030204" pitchFamily="34" charset="0"/>
              </a:rPr>
              <a:t> of </a:t>
            </a:r>
            <a:r>
              <a:rPr lang="pl-PL" sz="1200" b="1" dirty="0" err="1">
                <a:latin typeface="Calibri" panose="020F0502020204030204" pitchFamily="34" charset="0"/>
              </a:rPr>
              <a:t>components</a:t>
            </a:r>
            <a:r>
              <a:rPr lang="pl-PL" sz="12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>
                <a:latin typeface="Calibri" panose="020F0502020204030204" pitchFamily="34" charset="0"/>
              </a:rPr>
              <a:t>Elements</a:t>
            </a:r>
            <a:r>
              <a:rPr lang="pl-PL" sz="1200" dirty="0">
                <a:latin typeface="Calibri" panose="020F0502020204030204" pitchFamily="34" charset="0"/>
              </a:rPr>
              <a:t> i.e.: N, P, K, Mg, Na, Ca, Fe, Al, Si, S, Cl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>
                <a:latin typeface="Calibri" panose="020F0502020204030204" pitchFamily="34" charset="0"/>
              </a:rPr>
              <a:t>Heavy </a:t>
            </a:r>
            <a:r>
              <a:rPr lang="pl-PL" sz="1200" dirty="0" err="1">
                <a:latin typeface="Calibri" panose="020F0502020204030204" pitchFamily="34" charset="0"/>
              </a:rPr>
              <a:t>metals</a:t>
            </a:r>
            <a:r>
              <a:rPr lang="pl-PL" sz="1200" dirty="0">
                <a:latin typeface="Calibri" panose="020F0502020204030204" pitchFamily="34" charset="0"/>
              </a:rPr>
              <a:t> i.e.: As, Ba, Cd, Co, Cr, Cu, Mn, Mo, Ni, Pb, Se, Zn (…)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>
                <a:latin typeface="Calibri" panose="020F0502020204030204" pitchFamily="34" charset="0"/>
              </a:rPr>
              <a:t>organic</a:t>
            </a:r>
            <a:r>
              <a:rPr lang="pl-PL" sz="1200" dirty="0">
                <a:latin typeface="Calibri" panose="020F0502020204030204" pitchFamily="34" charset="0"/>
              </a:rPr>
              <a:t> </a:t>
            </a:r>
            <a:r>
              <a:rPr lang="pl-PL" sz="1200" dirty="0" err="1">
                <a:latin typeface="Calibri" panose="020F0502020204030204" pitchFamily="34" charset="0"/>
              </a:rPr>
              <a:t>matter</a:t>
            </a:r>
            <a:r>
              <a:rPr lang="pl-PL" sz="1200" dirty="0">
                <a:latin typeface="Calibri" panose="020F0502020204030204" pitchFamily="34" charset="0"/>
              </a:rPr>
              <a:t>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>
                <a:latin typeface="Calibri" panose="020F0502020204030204" pitchFamily="34" charset="0"/>
              </a:rPr>
              <a:t>dry</a:t>
            </a:r>
            <a:r>
              <a:rPr lang="pl-PL" sz="1200" dirty="0">
                <a:latin typeface="Calibri" panose="020F0502020204030204" pitchFamily="34" charset="0"/>
              </a:rPr>
              <a:t> </a:t>
            </a:r>
            <a:r>
              <a:rPr lang="pl-PL" sz="1200" dirty="0" err="1">
                <a:latin typeface="Calibri" panose="020F0502020204030204" pitchFamily="34" charset="0"/>
              </a:rPr>
              <a:t>matter</a:t>
            </a:r>
            <a:r>
              <a:rPr lang="pl-PL" sz="1200" dirty="0">
                <a:latin typeface="Calibri" panose="020F0502020204030204" pitchFamily="34" charset="0"/>
              </a:rPr>
              <a:t>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>
                <a:latin typeface="Calibri" panose="020F0502020204030204" pitchFamily="34" charset="0"/>
              </a:rPr>
              <a:t>Electrical</a:t>
            </a:r>
            <a:r>
              <a:rPr lang="pl-PL" sz="1200" dirty="0">
                <a:latin typeface="Calibri" panose="020F0502020204030204" pitchFamily="34" charset="0"/>
              </a:rPr>
              <a:t> </a:t>
            </a:r>
            <a:r>
              <a:rPr lang="pl-PL" sz="1200" dirty="0" err="1">
                <a:latin typeface="Calibri" panose="020F0502020204030204" pitchFamily="34" charset="0"/>
              </a:rPr>
              <a:t>conductivity</a:t>
            </a:r>
            <a:r>
              <a:rPr lang="pl-PL" sz="1200" dirty="0">
                <a:latin typeface="Calibri" panose="020F0502020204030204" pitchFamily="34" charset="0"/>
              </a:rPr>
              <a:t>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err="1">
                <a:latin typeface="Calibri" panose="020F0502020204030204" pitchFamily="34" charset="0"/>
              </a:rPr>
              <a:t>pH</a:t>
            </a:r>
            <a:endParaRPr lang="pl-PL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77428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1467</Words>
  <Application>Microsoft Office PowerPoint</Application>
  <PresentationFormat>Custom</PresentationFormat>
  <Paragraphs>213</Paragraphs>
  <Slides>22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Open Sans</vt:lpstr>
      <vt:lpstr>Tw Cen MT</vt:lpstr>
      <vt:lpstr>Wingdings</vt:lpstr>
      <vt:lpstr>Wingdings 3</vt:lpstr>
      <vt:lpstr>slajd-podstawowy</vt:lpstr>
      <vt:lpstr>Circular Economy in GIG activities </vt:lpstr>
      <vt:lpstr>PowerPoint Presentation</vt:lpstr>
      <vt:lpstr>AIM OF THE PROJECT</vt:lpstr>
      <vt:lpstr>PROJECT’S  METHODOLOGY </vt:lpstr>
      <vt:lpstr>RECOVERY’s implementation plan </vt:lpstr>
      <vt:lpstr>RESEARCH AREAS of recovery project </vt:lpstr>
      <vt:lpstr>Janina Mine waste heap</vt:lpstr>
      <vt:lpstr>ENVIROMENTAL Problems of Janina Heap</vt:lpstr>
      <vt:lpstr>Artificial soil substitutes in GIG LABORATORY</vt:lpstr>
      <vt:lpstr>Artificial soil substitutes</vt:lpstr>
      <vt:lpstr>Results of germination of SINAPIS ALBA L.</vt:lpstr>
      <vt:lpstr>TESTING GROuND</vt:lpstr>
      <vt:lpstr>Field works on the Janina waste heap</vt:lpstr>
      <vt:lpstr>Planting the Janina waste heap for reclamation</vt:lpstr>
      <vt:lpstr>PowerPoint Presentation</vt:lpstr>
      <vt:lpstr>RESULT of the test with meadow species</vt:lpstr>
      <vt:lpstr>Physicochemical characteristics of soil substitutes during vegetation</vt:lpstr>
      <vt:lpstr>Physicochemical characteristics of soil substitutes during vegetation</vt:lpstr>
      <vt:lpstr>A testing ground of Janina Waste heap before and after reclamation  </vt:lpstr>
      <vt:lpstr>Project website: www.recoveryproject.eu  </vt:lpstr>
      <vt:lpstr>Video (UPDATE)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PEDRO RIESGO FERNANDEZ</cp:lastModifiedBy>
  <cp:revision>114</cp:revision>
  <dcterms:created xsi:type="dcterms:W3CDTF">2018-08-09T11:29:59Z</dcterms:created>
  <dcterms:modified xsi:type="dcterms:W3CDTF">2023-04-03T16:19:04Z</dcterms:modified>
</cp:coreProperties>
</file>